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256" r:id="rId3"/>
    <p:sldId id="288" r:id="rId4"/>
    <p:sldId id="295" r:id="rId5"/>
    <p:sldId id="291" r:id="rId6"/>
    <p:sldId id="290" r:id="rId7"/>
    <p:sldId id="292" r:id="rId8"/>
    <p:sldId id="299" r:id="rId9"/>
    <p:sldId id="301" r:id="rId10"/>
    <p:sldId id="303" r:id="rId11"/>
    <p:sldId id="293" r:id="rId12"/>
    <p:sldId id="261" r:id="rId13"/>
    <p:sldId id="257" r:id="rId14"/>
    <p:sldId id="284" r:id="rId15"/>
    <p:sldId id="269" r:id="rId16"/>
    <p:sldId id="270" r:id="rId17"/>
    <p:sldId id="271" r:id="rId18"/>
    <p:sldId id="274" r:id="rId19"/>
    <p:sldId id="297" r:id="rId20"/>
    <p:sldId id="273" r:id="rId21"/>
    <p:sldId id="281" r:id="rId22"/>
    <p:sldId id="275" r:id="rId23"/>
    <p:sldId id="286" r:id="rId24"/>
    <p:sldId id="287" r:id="rId25"/>
    <p:sldId id="282" r:id="rId26"/>
    <p:sldId id="298"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0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68"/>
    <p:restoredTop sz="83617"/>
  </p:normalViewPr>
  <p:slideViewPr>
    <p:cSldViewPr snapToGrid="0" snapToObjects="1">
      <p:cViewPr>
        <p:scale>
          <a:sx n="103" d="100"/>
          <a:sy n="103" d="100"/>
        </p:scale>
        <p:origin x="-18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Sheet1!$A$2:$A$7</c:f>
              <c:strCache>
                <c:ptCount val="6"/>
                <c:pt idx="0">
                  <c:v>Public 4 Year</c:v>
                </c:pt>
                <c:pt idx="1">
                  <c:v>Public 2 Year</c:v>
                </c:pt>
                <c:pt idx="2">
                  <c:v>Nonprofit 4 Year</c:v>
                </c:pt>
                <c:pt idx="3">
                  <c:v>Nonprofit 2 Year</c:v>
                </c:pt>
                <c:pt idx="4">
                  <c:v>For profit 4 Year</c:v>
                </c:pt>
                <c:pt idx="5">
                  <c:v>For profit 2 Year</c:v>
                </c:pt>
              </c:strCache>
            </c:strRef>
          </c:cat>
          <c:val>
            <c:numRef>
              <c:f>Sheet1!$B$2:$B$7</c:f>
              <c:numCache>
                <c:formatCode>General</c:formatCode>
                <c:ptCount val="6"/>
                <c:pt idx="0">
                  <c:v>7196</c:v>
                </c:pt>
                <c:pt idx="1">
                  <c:v>2351</c:v>
                </c:pt>
                <c:pt idx="2">
                  <c:v>9345</c:v>
                </c:pt>
                <c:pt idx="3">
                  <c:v>87</c:v>
                </c:pt>
                <c:pt idx="4">
                  <c:v>964</c:v>
                </c:pt>
                <c:pt idx="5">
                  <c:v>825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ED4C44-4677-F34B-97A1-9BF68046063D}" type="datetimeFigureOut">
              <a:rPr lang="en-US" smtClean="0"/>
              <a:t>6/27/2016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6115B6-F5FE-1B46-A8D2-38C5CC10233F}" type="slidenum">
              <a:rPr lang="en-US" smtClean="0"/>
              <a:t>‹#›</a:t>
            </a:fld>
            <a:endParaRPr lang="en-US"/>
          </a:p>
        </p:txBody>
      </p:sp>
    </p:spTree>
    <p:extLst>
      <p:ext uri="{BB962C8B-B14F-4D97-AF65-F5344CB8AC3E}">
        <p14:creationId xmlns:p14="http://schemas.microsoft.com/office/powerpoint/2010/main" val="249395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9554D8-0A2C-BB46-BBC2-56D094D716E7}" type="datetimeFigureOut">
              <a:rPr lang="en-US" smtClean="0"/>
              <a:t>6/27/2016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83444E-6321-8343-8B63-13DD69DBF25B}" type="slidenum">
              <a:rPr lang="en-US" smtClean="0"/>
              <a:t>‹#›</a:t>
            </a:fld>
            <a:endParaRPr lang="en-US"/>
          </a:p>
        </p:txBody>
      </p:sp>
    </p:spTree>
    <p:extLst>
      <p:ext uri="{BB962C8B-B14F-4D97-AF65-F5344CB8AC3E}">
        <p14:creationId xmlns:p14="http://schemas.microsoft.com/office/powerpoint/2010/main" val="94321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1</a:t>
            </a:fld>
            <a:endParaRPr lang="en-US"/>
          </a:p>
        </p:txBody>
      </p:sp>
    </p:spTree>
    <p:extLst>
      <p:ext uri="{BB962C8B-B14F-4D97-AF65-F5344CB8AC3E}">
        <p14:creationId xmlns:p14="http://schemas.microsoft.com/office/powerpoint/2010/main" val="36217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83444E-6321-8343-8B63-13DD69DBF25B}" type="slidenum">
              <a:rPr lang="en-US" smtClean="0"/>
              <a:t>13</a:t>
            </a:fld>
            <a:endParaRPr lang="en-US"/>
          </a:p>
        </p:txBody>
      </p:sp>
    </p:spTree>
    <p:extLst>
      <p:ext uri="{BB962C8B-B14F-4D97-AF65-F5344CB8AC3E}">
        <p14:creationId xmlns:p14="http://schemas.microsoft.com/office/powerpoint/2010/main" val="1707122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Aided</a:t>
            </a:r>
            <a:r>
              <a:rPr lang="en-US" baseline="0" dirty="0" smtClean="0"/>
              <a:t> by analysis provided by Steve Norton at the NH Center for Public Policy Studies and modeled off of TN. The 40,451 represent the 5% of certificate/credential holders in the state.</a:t>
            </a:r>
            <a:endParaRPr lang="en-US" dirty="0" smtClean="0"/>
          </a:p>
          <a:p>
            <a:endParaRPr lang="en-US" dirty="0" smtClean="0"/>
          </a:p>
          <a:p>
            <a:r>
              <a:rPr lang="en-US" dirty="0" smtClean="0"/>
              <a:t>Georgetown projects </a:t>
            </a:r>
            <a:r>
              <a:rPr lang="en-US" baseline="0" dirty="0" smtClean="0"/>
              <a:t>that NH will need to fill 783,160 jobs. To be clear, these are total jobs, which are held by workers of all ages. People may also hold more than one of these jobs, so it is not a one-to-one fit.</a:t>
            </a:r>
            <a:endParaRPr lang="en-US" b="1" baseline="0" dirty="0" smtClean="0"/>
          </a:p>
        </p:txBody>
      </p:sp>
      <p:sp>
        <p:nvSpPr>
          <p:cNvPr id="4" name="Slide Number Placeholder 3"/>
          <p:cNvSpPr>
            <a:spLocks noGrp="1"/>
          </p:cNvSpPr>
          <p:nvPr>
            <p:ph type="sldNum" sz="quarter" idx="10"/>
          </p:nvPr>
        </p:nvSpPr>
        <p:spPr/>
        <p:txBody>
          <a:bodyPr/>
          <a:lstStyle/>
          <a:p>
            <a:fld id="{7875F888-6700-429B-9BD1-9C8317EEA396}" type="slidenum">
              <a:rPr lang="en-US" smtClean="0"/>
              <a:t>14</a:t>
            </a:fld>
            <a:endParaRPr lang="en-US"/>
          </a:p>
        </p:txBody>
      </p:sp>
    </p:spTree>
    <p:extLst>
      <p:ext uri="{BB962C8B-B14F-4D97-AF65-F5344CB8AC3E}">
        <p14:creationId xmlns:p14="http://schemas.microsoft.com/office/powerpoint/2010/main" val="196097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75F888-6700-429B-9BD1-9C8317EEA396}" type="slidenum">
              <a:rPr lang="en-US" smtClean="0"/>
              <a:t>15</a:t>
            </a:fld>
            <a:endParaRPr lang="en-US"/>
          </a:p>
        </p:txBody>
      </p:sp>
    </p:spTree>
    <p:extLst>
      <p:ext uri="{BB962C8B-B14F-4D97-AF65-F5344CB8AC3E}">
        <p14:creationId xmlns:p14="http://schemas.microsoft.com/office/powerpoint/2010/main" val="158879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context, NH produces</a:t>
            </a:r>
            <a:r>
              <a:rPr lang="en-US" baseline="0" dirty="0" smtClean="0"/>
              <a:t> approximately 20,000 credentials per year. However, a significant proportion of SNHU credentials are awarded online to students that do not live in NH and have no intention of moving to NH.</a:t>
            </a:r>
            <a:endParaRPr lang="en-US" dirty="0" smtClean="0"/>
          </a:p>
          <a:p>
            <a:endParaRPr lang="en-US" baseline="0" dirty="0" smtClean="0"/>
          </a:p>
          <a:p>
            <a:r>
              <a:rPr lang="en-US" baseline="0" dirty="0" smtClean="0"/>
              <a:t>54% private; 46% public; SNHU awards approximately 3,800 degrees to out-of-state online </a:t>
            </a:r>
            <a:r>
              <a:rPr lang="en-US" baseline="0" dirty="0" smtClean="0"/>
              <a:t>students annually</a:t>
            </a:r>
            <a:r>
              <a:rPr lang="en-US" baseline="0" dirty="0" smtClean="0"/>
              <a:t>.  Thus realistic degree production base is roughly 17,000.</a:t>
            </a:r>
          </a:p>
          <a:p>
            <a:endParaRPr lang="en-US" baseline="0" dirty="0" smtClean="0"/>
          </a:p>
          <a:p>
            <a:r>
              <a:rPr lang="en-US" baseline="0" dirty="0" smtClean="0"/>
              <a:t>The group did not set higher education sector targets, but rather focused on population targets. This chart is simply to provide context for our current levels of production by our higher education sector.</a:t>
            </a:r>
          </a:p>
        </p:txBody>
      </p:sp>
      <p:sp>
        <p:nvSpPr>
          <p:cNvPr id="4" name="Slide Number Placeholder 3"/>
          <p:cNvSpPr>
            <a:spLocks noGrp="1"/>
          </p:cNvSpPr>
          <p:nvPr>
            <p:ph type="sldNum" sz="quarter" idx="10"/>
          </p:nvPr>
        </p:nvSpPr>
        <p:spPr/>
        <p:txBody>
          <a:bodyPr/>
          <a:lstStyle/>
          <a:p>
            <a:fld id="{7875F888-6700-429B-9BD1-9C8317EEA396}" type="slidenum">
              <a:rPr lang="en-US" smtClean="0"/>
              <a:t>16</a:t>
            </a:fld>
            <a:endParaRPr lang="en-US"/>
          </a:p>
        </p:txBody>
      </p:sp>
    </p:spTree>
    <p:extLst>
      <p:ext uri="{BB962C8B-B14F-4D97-AF65-F5344CB8AC3E}">
        <p14:creationId xmlns:p14="http://schemas.microsoft.com/office/powerpoint/2010/main" val="39889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83444E-6321-8343-8B63-13DD69DBF25B}" type="slidenum">
              <a:rPr lang="en-US" smtClean="0"/>
              <a:t>17</a:t>
            </a:fld>
            <a:endParaRPr lang="en-US"/>
          </a:p>
        </p:txBody>
      </p:sp>
    </p:spTree>
    <p:extLst>
      <p:ext uri="{BB962C8B-B14F-4D97-AF65-F5344CB8AC3E}">
        <p14:creationId xmlns:p14="http://schemas.microsoft.com/office/powerpoint/2010/main" val="46192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one way to represent a possible path toward 65% by 2025. It may be more likely that the progression is a curve, whereby production may start off slower and pick up in out-years. However, this is one way to begin to understand the numbers that NH will need to aspire toward. </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18</a:t>
            </a:fld>
            <a:endParaRPr lang="en-US"/>
          </a:p>
        </p:txBody>
      </p:sp>
    </p:spTree>
    <p:extLst>
      <p:ext uri="{BB962C8B-B14F-4D97-AF65-F5344CB8AC3E}">
        <p14:creationId xmlns:p14="http://schemas.microsoft.com/office/powerpoint/2010/main" val="53308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charset="0"/>
              <a:buChar char="•"/>
            </a:pPr>
            <a:r>
              <a:rPr lang="en-US" dirty="0" smtClean="0"/>
              <a:t>These figures can move or adjust, but the purpose is to begin</a:t>
            </a:r>
            <a:r>
              <a:rPr lang="en-US" baseline="0" dirty="0" smtClean="0"/>
              <a:t> to make 84,000 concrete and actionable.</a:t>
            </a:r>
            <a:endParaRPr lang="en-US" dirty="0" smtClean="0"/>
          </a:p>
          <a:p>
            <a:pPr marL="174708" indent="-174708">
              <a:buFont typeface="Arial" charset="0"/>
              <a:buChar char="•"/>
            </a:pPr>
            <a:endParaRPr lang="en-US" dirty="0" smtClean="0"/>
          </a:p>
          <a:p>
            <a:pPr marL="174708" indent="-174708">
              <a:buFont typeface="Arial" charset="0"/>
              <a:buChar char="•"/>
            </a:pPr>
            <a:r>
              <a:rPr lang="en-US" dirty="0" smtClean="0"/>
              <a:t>34,000</a:t>
            </a:r>
            <a:r>
              <a:rPr lang="en-US" baseline="0" dirty="0" smtClean="0"/>
              <a:t> adults are </a:t>
            </a:r>
            <a:r>
              <a:rPr lang="en-US" baseline="0" dirty="0" smtClean="0"/>
              <a:t>10% </a:t>
            </a:r>
            <a:r>
              <a:rPr lang="en-US" baseline="0" dirty="0" smtClean="0"/>
              <a:t>of NH’s population with either only a HS diploma or some college, no degree</a:t>
            </a:r>
          </a:p>
          <a:p>
            <a:pPr marL="174708" indent="-174708">
              <a:buFont typeface="Arial" charset="0"/>
              <a:buChar char="•"/>
            </a:pPr>
            <a:r>
              <a:rPr lang="en-US" baseline="0" dirty="0" smtClean="0"/>
              <a:t>Traditional age population assumes a 2% increase in production across higher education – HE subcommittee expressed that this is a stretch but still </a:t>
            </a:r>
            <a:r>
              <a:rPr lang="en-US" baseline="0" dirty="0" smtClean="0"/>
              <a:t>doable, plus retaining another 2% in NH after graduation.</a:t>
            </a:r>
            <a:endParaRPr lang="en-US" baseline="0" dirty="0" smtClean="0"/>
          </a:p>
          <a:p>
            <a:pPr marL="174708" indent="-174708">
              <a:buFont typeface="Arial" charset="0"/>
              <a:buChar char="•"/>
            </a:pPr>
            <a:r>
              <a:rPr lang="en-US" baseline="0" dirty="0" smtClean="0"/>
              <a:t>In-Migration – 19,000 = 2,111 annually WITH a postsecondary credential</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19</a:t>
            </a:fld>
            <a:endParaRPr lang="en-US"/>
          </a:p>
        </p:txBody>
      </p:sp>
    </p:spTree>
    <p:extLst>
      <p:ext uri="{BB962C8B-B14F-4D97-AF65-F5344CB8AC3E}">
        <p14:creationId xmlns:p14="http://schemas.microsoft.com/office/powerpoint/2010/main" val="21412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83444E-6321-8343-8B63-13DD69DBF25B}" type="slidenum">
              <a:rPr lang="en-US" smtClean="0"/>
              <a:t>20</a:t>
            </a:fld>
            <a:endParaRPr lang="en-US"/>
          </a:p>
        </p:txBody>
      </p:sp>
    </p:spTree>
    <p:extLst>
      <p:ext uri="{BB962C8B-B14F-4D97-AF65-F5344CB8AC3E}">
        <p14:creationId xmlns:p14="http://schemas.microsoft.com/office/powerpoint/2010/main" val="374292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p>
          <a:p>
            <a:pPr marL="171450" indent="-171450">
              <a:buFont typeface="Arial" charset="0"/>
              <a:buChar char="•"/>
            </a:pPr>
            <a:r>
              <a:rPr lang="en-US" dirty="0" smtClean="0"/>
              <a:t>These goals</a:t>
            </a:r>
            <a:r>
              <a:rPr lang="en-US" baseline="0" dirty="0" smtClean="0"/>
              <a:t> </a:t>
            </a:r>
            <a:r>
              <a:rPr lang="en-US" dirty="0" smtClean="0"/>
              <a:t>are </a:t>
            </a:r>
            <a:r>
              <a:rPr lang="en-US" i="1" dirty="0" smtClean="0"/>
              <a:t>not numbered</a:t>
            </a:r>
            <a:r>
              <a:rPr lang="en-US" i="1" baseline="0" dirty="0" smtClean="0"/>
              <a:t> by importance </a:t>
            </a:r>
            <a:r>
              <a:rPr lang="en-US" baseline="0" dirty="0" smtClean="0"/>
              <a:t>but simply for ease in reference.</a:t>
            </a:r>
          </a:p>
          <a:p>
            <a:pPr marL="171450" indent="-171450">
              <a:buFont typeface="Arial" charset="0"/>
              <a:buChar char="•"/>
            </a:pPr>
            <a:r>
              <a:rPr lang="en-US" baseline="0" dirty="0" smtClean="0"/>
              <a:t>The </a:t>
            </a:r>
            <a:r>
              <a:rPr lang="en-US" i="1" baseline="0" dirty="0" smtClean="0"/>
              <a:t>strategies are not prioritized</a:t>
            </a:r>
            <a:r>
              <a:rPr lang="en-US" baseline="0" dirty="0" smtClean="0"/>
              <a:t>. The work group did go through to identify the strategies that they believed deserved attention, but they did not rank order these.</a:t>
            </a:r>
          </a:p>
          <a:p>
            <a:pPr marL="171450" indent="-171450">
              <a:buFont typeface="Arial" charset="0"/>
              <a:buChar char="•"/>
            </a:pPr>
            <a:r>
              <a:rPr lang="en-US" baseline="0" dirty="0" smtClean="0"/>
              <a:t>In the next stages of work, this is something that should be considered. </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21</a:t>
            </a:fld>
            <a:endParaRPr lang="en-US"/>
          </a:p>
        </p:txBody>
      </p:sp>
    </p:spTree>
    <p:extLst>
      <p:ext uri="{BB962C8B-B14F-4D97-AF65-F5344CB8AC3E}">
        <p14:creationId xmlns:p14="http://schemas.microsoft.com/office/powerpoint/2010/main" val="1544565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22</a:t>
            </a:fld>
            <a:endParaRPr lang="en-US"/>
          </a:p>
        </p:txBody>
      </p:sp>
    </p:spTree>
    <p:extLst>
      <p:ext uri="{BB962C8B-B14F-4D97-AF65-F5344CB8AC3E}">
        <p14:creationId xmlns:p14="http://schemas.microsoft.com/office/powerpoint/2010/main" val="41950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this is the result and goal statement the Coalition previously</a:t>
            </a:r>
            <a:r>
              <a:rPr lang="en-US" baseline="0" dirty="0" smtClean="0"/>
              <a:t> adopted.</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3</a:t>
            </a:fld>
            <a:endParaRPr lang="en-US"/>
          </a:p>
        </p:txBody>
      </p:sp>
    </p:spTree>
    <p:extLst>
      <p:ext uri="{BB962C8B-B14F-4D97-AF65-F5344CB8AC3E}">
        <p14:creationId xmlns:p14="http://schemas.microsoft.com/office/powerpoint/2010/main" val="1992510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workgroup also developed a</a:t>
            </a:r>
            <a:r>
              <a:rPr lang="en-US" baseline="0" dirty="0" smtClean="0"/>
              <a:t> spreadsheet of programs/efforts underway that align to each of these goals and strategies.</a:t>
            </a:r>
          </a:p>
          <a:p>
            <a:pPr marL="171450" indent="-171450">
              <a:buFont typeface="Arial" charset="0"/>
              <a:buChar char="•"/>
            </a:pPr>
            <a:r>
              <a:rPr lang="en-US" baseline="0" dirty="0" smtClean="0"/>
              <a:t>One suggestion is that some high priority initiatives could be:</a:t>
            </a:r>
          </a:p>
          <a:p>
            <a:pPr marL="628650" lvl="1" indent="-171450">
              <a:buFont typeface="Arial" charset="0"/>
              <a:buChar char="•"/>
            </a:pPr>
            <a:r>
              <a:rPr lang="en-US" baseline="0" dirty="0" smtClean="0"/>
              <a:t>Guided Pathways</a:t>
            </a:r>
          </a:p>
          <a:p>
            <a:pPr marL="628650" lvl="1" indent="-171450">
              <a:buFont typeface="Arial" charset="0"/>
              <a:buChar char="•"/>
            </a:pPr>
            <a:r>
              <a:rPr lang="en-US" baseline="0" dirty="0" smtClean="0"/>
              <a:t>Strengthening STEM foundations</a:t>
            </a:r>
          </a:p>
          <a:p>
            <a:pPr marL="628650" lvl="1" indent="-171450">
              <a:buFont typeface="Arial" charset="0"/>
              <a:buChar char="•"/>
            </a:pPr>
            <a:r>
              <a:rPr lang="en-US" baseline="0" dirty="0" smtClean="0"/>
              <a:t>Personalized learning plans (starting in middle school)</a:t>
            </a:r>
          </a:p>
          <a:p>
            <a:pPr marL="628650" lvl="1" indent="-171450">
              <a:buFont typeface="Arial" charset="0"/>
              <a:buChar char="•"/>
            </a:pPr>
            <a:r>
              <a:rPr lang="en-US" baseline="0" dirty="0" smtClean="0"/>
              <a:t>Early colleges</a:t>
            </a:r>
          </a:p>
          <a:p>
            <a:pPr marL="628650" lvl="1" indent="-171450">
              <a:buFont typeface="Arial" charset="0"/>
              <a:buChar char="•"/>
            </a:pPr>
            <a:r>
              <a:rPr lang="en-US" baseline="0" dirty="0" smtClean="0"/>
              <a:t>Work-based learning</a:t>
            </a:r>
          </a:p>
          <a:p>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23</a:t>
            </a:fld>
            <a:endParaRPr lang="en-US"/>
          </a:p>
        </p:txBody>
      </p:sp>
    </p:spTree>
    <p:extLst>
      <p:ext uri="{BB962C8B-B14F-4D97-AF65-F5344CB8AC3E}">
        <p14:creationId xmlns:p14="http://schemas.microsoft.com/office/powerpoint/2010/main" val="34046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24</a:t>
            </a:fld>
            <a:endParaRPr lang="en-US"/>
          </a:p>
        </p:txBody>
      </p:sp>
    </p:spTree>
    <p:extLst>
      <p:ext uri="{BB962C8B-B14F-4D97-AF65-F5344CB8AC3E}">
        <p14:creationId xmlns:p14="http://schemas.microsoft.com/office/powerpoint/2010/main" val="103255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of why we came to setting a goal </a:t>
            </a:r>
            <a:r>
              <a:rPr lang="en-US" smtClean="0"/>
              <a:t>of 65x25...</a:t>
            </a:r>
            <a:endParaRPr lang="en-US" dirty="0" smtClean="0"/>
          </a:p>
        </p:txBody>
      </p:sp>
      <p:sp>
        <p:nvSpPr>
          <p:cNvPr id="4" name="Slide Number Placeholder 3"/>
          <p:cNvSpPr>
            <a:spLocks noGrp="1"/>
          </p:cNvSpPr>
          <p:nvPr>
            <p:ph type="sldNum" sz="quarter" idx="10"/>
          </p:nvPr>
        </p:nvSpPr>
        <p:spPr/>
        <p:txBody>
          <a:bodyPr/>
          <a:lstStyle/>
          <a:p>
            <a:fld id="{9C83444E-6321-8343-8B63-13DD69DBF25B}" type="slidenum">
              <a:rPr lang="en-US" smtClean="0"/>
              <a:t>4</a:t>
            </a:fld>
            <a:endParaRPr lang="en-US"/>
          </a:p>
        </p:txBody>
      </p:sp>
    </p:spTree>
    <p:extLst>
      <p:ext uri="{BB962C8B-B14F-4D97-AF65-F5344CB8AC3E}">
        <p14:creationId xmlns:p14="http://schemas.microsoft.com/office/powerpoint/2010/main" val="63092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job openings will require education beyond a high school diploma.</a:t>
            </a:r>
          </a:p>
          <a:p>
            <a:endParaRPr lang="en-US" dirty="0"/>
          </a:p>
          <a:p>
            <a:endParaRPr lang="en-US" dirty="0"/>
          </a:p>
          <a:p>
            <a:r>
              <a:rPr lang="en-US" dirty="0"/>
              <a:t>Most job openings in management and professional office, STEM, social sciences, education and healthcare professional and technical occupations will require postsecondary education. About three out of five workers in healthcare support jobs will need to have some college, an associate’s degree or better. </a:t>
            </a:r>
          </a:p>
          <a:p>
            <a:endParaRPr lang="en-US" dirty="0" smtClean="0"/>
          </a:p>
          <a:p>
            <a:pPr defTabSz="465887">
              <a:defRPr/>
            </a:pPr>
            <a:r>
              <a:rPr lang="en-US" dirty="0"/>
              <a:t>More than two-thirds of jobs in sales and office support occupations will require at least some college education. For example, about 44 percent of sales professionals in wholesale and manufacturing and 72 percent of sales agents in securities, commodities and financial services will have a bachelor’s degree or better. </a:t>
            </a:r>
          </a:p>
          <a:p>
            <a:pPr defTabSz="465887">
              <a:defRPr/>
            </a:pPr>
            <a:endParaRPr lang="en-US" dirty="0"/>
          </a:p>
          <a:p>
            <a:pPr defTabSz="465887">
              <a:defRPr/>
            </a:pPr>
            <a:r>
              <a:rPr lang="en-US" dirty="0"/>
              <a:t>Close to one out of three jobs in blue-collar occupations will also require postsecondary education or training.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109F9BA-0815-E145-8099-397D0BFAE25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4437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national figures, but the same trends follow for each state. Higher level credentials generally result in higher wages and lower unemployment for individuals.</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6</a:t>
            </a:fld>
            <a:endParaRPr lang="en-US"/>
          </a:p>
        </p:txBody>
      </p:sp>
    </p:spTree>
    <p:extLst>
      <p:ext uri="{BB962C8B-B14F-4D97-AF65-F5344CB8AC3E}">
        <p14:creationId xmlns:p14="http://schemas.microsoft.com/office/powerpoint/2010/main" val="44680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Reaching</a:t>
            </a:r>
            <a:r>
              <a:rPr lang="en-US" baseline="0" dirty="0" smtClean="0"/>
              <a:t> these figures for the state requires meeting the needs of jobs for postsecondary credentials.</a:t>
            </a:r>
          </a:p>
          <a:p>
            <a:r>
              <a:rPr lang="en-US" b="1" baseline="0" dirty="0" smtClean="0"/>
              <a:t>To be clear</a:t>
            </a:r>
            <a:r>
              <a:rPr lang="en-US" baseline="0" dirty="0" smtClean="0"/>
              <a:t>, the path to these postsecondary credentials is through completion of meaningful secondary credentials.</a:t>
            </a:r>
          </a:p>
          <a:p>
            <a:r>
              <a:rPr lang="en-US" baseline="0" dirty="0" smtClean="0"/>
              <a:t>But what we are holding ourselves accountable to in 2025 is reaching 65% with a high quality postsecondary credential.</a:t>
            </a:r>
            <a:endParaRPr lang="en-US" dirty="0" smtClean="0"/>
          </a:p>
          <a:p>
            <a:endParaRPr lang="en-US" dirty="0" smtClean="0"/>
          </a:p>
          <a:p>
            <a:r>
              <a:rPr lang="en-US" dirty="0" smtClean="0"/>
              <a:t>From CEW:</a:t>
            </a:r>
          </a:p>
          <a:p>
            <a:pPr defTabSz="465887">
              <a:defRPr/>
            </a:pPr>
            <a:r>
              <a:rPr lang="en-US" dirty="0"/>
              <a:t>Meeting the demand for educated workers will pay off in </a:t>
            </a:r>
          </a:p>
          <a:p>
            <a:pPr marL="174708" indent="-174708" defTabSz="465887">
              <a:buFont typeface="Arial"/>
              <a:buChar char="•"/>
              <a:defRPr/>
            </a:pPr>
            <a:r>
              <a:rPr lang="en-US" dirty="0"/>
              <a:t>higher wages for workers, </a:t>
            </a:r>
          </a:p>
          <a:p>
            <a:pPr marL="174708" indent="-174708" defTabSz="465887">
              <a:buFont typeface="Arial"/>
              <a:buChar char="•"/>
              <a:defRPr/>
            </a:pPr>
            <a:r>
              <a:rPr lang="en-US" dirty="0"/>
              <a:t>greater tax revenue for federal, state and local governments</a:t>
            </a:r>
          </a:p>
          <a:p>
            <a:pPr marL="174708" indent="-174708" defTabSz="465887">
              <a:buFont typeface="Arial"/>
              <a:buChar char="•"/>
              <a:defRPr/>
            </a:pPr>
            <a:r>
              <a:rPr lang="en-US" dirty="0"/>
              <a:t>reduced need for government aid programs. </a:t>
            </a:r>
          </a:p>
          <a:p>
            <a:pPr marL="174708" indent="-174708" defTabSz="465887">
              <a:buFont typeface="Arial"/>
              <a:buChar char="•"/>
              <a:defRPr/>
            </a:pPr>
            <a:r>
              <a:rPr lang="en-US" dirty="0"/>
              <a:t>more productive workers will boost employer profits and support higher rates of economic growth. </a:t>
            </a:r>
            <a:endParaRPr lang="en-US" dirty="0" smtClean="0"/>
          </a:p>
          <a:p>
            <a:endParaRPr lang="en-US" dirty="0"/>
          </a:p>
        </p:txBody>
      </p:sp>
      <p:sp>
        <p:nvSpPr>
          <p:cNvPr id="4" name="Slide Number Placeholder 3"/>
          <p:cNvSpPr>
            <a:spLocks noGrp="1"/>
          </p:cNvSpPr>
          <p:nvPr>
            <p:ph type="sldNum" sz="quarter" idx="10"/>
          </p:nvPr>
        </p:nvSpPr>
        <p:spPr/>
        <p:txBody>
          <a:bodyPr/>
          <a:lstStyle/>
          <a:p>
            <a:fld id="{7109F9BA-0815-E145-8099-397D0BFAE254}" type="slidenum">
              <a:rPr lang="en-US" smtClean="0"/>
              <a:t>9</a:t>
            </a:fld>
            <a:endParaRPr lang="en-US"/>
          </a:p>
        </p:txBody>
      </p:sp>
    </p:spTree>
    <p:extLst>
      <p:ext uri="{BB962C8B-B14F-4D97-AF65-F5344CB8AC3E}">
        <p14:creationId xmlns:p14="http://schemas.microsoft.com/office/powerpoint/2010/main" val="111956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a:t>
            </a:r>
            <a:r>
              <a:rPr lang="en-US" baseline="0" dirty="0" smtClean="0"/>
              <a:t> has 140,000 with </a:t>
            </a:r>
            <a:r>
              <a:rPr lang="en-US" baseline="0" dirty="0" smtClean="0"/>
              <a:t>some </a:t>
            </a:r>
            <a:r>
              <a:rPr lang="en-US" baseline="0" dirty="0" smtClean="0"/>
              <a:t>college, no degree and another 197,000 with only a high school diploma.</a:t>
            </a:r>
          </a:p>
          <a:p>
            <a:r>
              <a:rPr lang="en-US" baseline="0" dirty="0" smtClean="0"/>
              <a:t>Lumina, working with Georgetown Center on Education and the Workforce, estimate that 2% of our population has a ”good” certificate = means you’ve earned from a postsecondary institution, are working in the same field, and make 20% more on average (by gender) than you would life you only had a high school diploma.</a:t>
            </a:r>
          </a:p>
          <a:p>
            <a:endParaRPr lang="en-US" baseline="0" dirty="0" smtClean="0"/>
          </a:p>
          <a:p>
            <a:r>
              <a:rPr lang="en-US" baseline="0" dirty="0" smtClean="0"/>
              <a:t>We offer a broader definition of ”high quality credential” and actually estimate our rate of people with a sub-associate credential of value to be approximately 5%.</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10</a:t>
            </a:fld>
            <a:endParaRPr lang="en-US"/>
          </a:p>
        </p:txBody>
      </p:sp>
    </p:spTree>
    <p:extLst>
      <p:ext uri="{BB962C8B-B14F-4D97-AF65-F5344CB8AC3E}">
        <p14:creationId xmlns:p14="http://schemas.microsoft.com/office/powerpoint/2010/main" val="58869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however, that the path to 65% will include sub-associate credentials. Using the 5% mentioned on the previous slide, we estimate that NH is actually at approximately 53% now.</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11</a:t>
            </a:fld>
            <a:endParaRPr lang="en-US"/>
          </a:p>
        </p:txBody>
      </p:sp>
    </p:spTree>
    <p:extLst>
      <p:ext uri="{BB962C8B-B14F-4D97-AF65-F5344CB8AC3E}">
        <p14:creationId xmlns:p14="http://schemas.microsoft.com/office/powerpoint/2010/main" val="123330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has been suggested that the survey include for-profit and non-profit employers.</a:t>
            </a:r>
            <a:endParaRPr lang="en-US" dirty="0"/>
          </a:p>
        </p:txBody>
      </p:sp>
      <p:sp>
        <p:nvSpPr>
          <p:cNvPr id="4" name="Slide Number Placeholder 3"/>
          <p:cNvSpPr>
            <a:spLocks noGrp="1"/>
          </p:cNvSpPr>
          <p:nvPr>
            <p:ph type="sldNum" sz="quarter" idx="10"/>
          </p:nvPr>
        </p:nvSpPr>
        <p:spPr/>
        <p:txBody>
          <a:bodyPr/>
          <a:lstStyle/>
          <a:p>
            <a:fld id="{9C83444E-6321-8343-8B63-13DD69DBF25B}" type="slidenum">
              <a:rPr lang="en-US" smtClean="0"/>
              <a:t>12</a:t>
            </a:fld>
            <a:endParaRPr lang="en-US"/>
          </a:p>
        </p:txBody>
      </p:sp>
    </p:spTree>
    <p:extLst>
      <p:ext uri="{BB962C8B-B14F-4D97-AF65-F5344CB8AC3E}">
        <p14:creationId xmlns:p14="http://schemas.microsoft.com/office/powerpoint/2010/main" val="1851407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PT-title-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4915"/>
          </a:xfrm>
          <a:prstGeom prst="rect">
            <a:avLst/>
          </a:prstGeom>
        </p:spPr>
      </p:pic>
      <p:sp>
        <p:nvSpPr>
          <p:cNvPr id="2" name="Title 1"/>
          <p:cNvSpPr>
            <a:spLocks noGrp="1"/>
          </p:cNvSpPr>
          <p:nvPr>
            <p:ph type="ctrTitle" hasCustomPrompt="1"/>
          </p:nvPr>
        </p:nvSpPr>
        <p:spPr>
          <a:xfrm>
            <a:off x="685800" y="3239405"/>
            <a:ext cx="7772400" cy="1470025"/>
          </a:xfrm>
        </p:spPr>
        <p:txBody>
          <a:bodyPr>
            <a:noAutofit/>
          </a:bodyPr>
          <a:lstStyle>
            <a:lvl1pPr algn="l">
              <a:defRPr sz="4000" b="1">
                <a:solidFill>
                  <a:srgbClr val="D0904C"/>
                </a:solidFill>
                <a:latin typeface="Minion Pro"/>
                <a:cs typeface="Minion Pro"/>
              </a:defRPr>
            </a:lvl1pPr>
          </a:lstStyle>
          <a:p>
            <a:r>
              <a:rPr lang="en-US" dirty="0" smtClean="0"/>
              <a:t>EDUCATION</a:t>
            </a:r>
            <a:br>
              <a:rPr lang="en-US" dirty="0" smtClean="0"/>
            </a:br>
            <a:r>
              <a:rPr lang="en-US" dirty="0" smtClean="0"/>
              <a:t>COLLABORATION</a:t>
            </a:r>
            <a:br>
              <a:rPr lang="en-US" dirty="0" smtClean="0"/>
            </a:br>
            <a:r>
              <a:rPr lang="en-US" dirty="0" smtClean="0"/>
              <a:t>PARTICIPATION</a:t>
            </a:r>
            <a:endParaRPr lang="en-US" dirty="0"/>
          </a:p>
        </p:txBody>
      </p:sp>
    </p:spTree>
    <p:extLst>
      <p:ext uri="{BB962C8B-B14F-4D97-AF65-F5344CB8AC3E}">
        <p14:creationId xmlns:p14="http://schemas.microsoft.com/office/powerpoint/2010/main" val="189080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112160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3710572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pitchFamily="-110" charset="-128"/>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pitchFamily="-110" charset="-128"/>
            </a:endParaRPr>
          </a:p>
        </p:txBody>
      </p:sp>
      <p:sp>
        <p:nvSpPr>
          <p:cNvPr id="6" name="Rectangle 5"/>
          <p:cNvSpPr/>
          <p:nvPr/>
        </p:nvSpPr>
        <p:spPr>
          <a:xfrm>
            <a:off x="63500" y="1449388"/>
            <a:ext cx="9020175" cy="1527175"/>
          </a:xfrm>
          <a:prstGeom prst="rect">
            <a:avLst/>
          </a:prstGeom>
          <a:solidFill>
            <a:srgbClr val="3E3F68"/>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pitchFamily="-110" charset="-128"/>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pitchFamily="-110" charset="-128"/>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pitchFamily="-110" charset="-128"/>
            </a:endParaRPr>
          </a:p>
        </p:txBody>
      </p:sp>
      <p:pic>
        <p:nvPicPr>
          <p:cNvPr id="11" name="Content Placeholder 11" descr="cew_logo_1line.eps"/>
          <p:cNvPicPr>
            <a:picLocks noChangeAspect="1"/>
          </p:cNvPicPr>
          <p:nvPr userDrawn="1"/>
        </p:nvPicPr>
        <p:blipFill>
          <a:blip r:embed="rId2">
            <a:extLst>
              <a:ext uri="{28A0092B-C50C-407E-A947-70E740481C1C}">
                <a14:useLocalDpi xmlns:a14="http://schemas.microsoft.com/office/drawing/2010/main" val="0"/>
              </a:ext>
            </a:extLst>
          </a:blip>
          <a:srcRect t="-111240" b="-111240"/>
          <a:stretch>
            <a:fillRect/>
          </a:stretch>
        </p:blipFill>
        <p:spPr bwMode="auto">
          <a:xfrm>
            <a:off x="228600" y="5334000"/>
            <a:ext cx="36893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8" name="Title 7"/>
          <p:cNvSpPr>
            <a:spLocks noGrp="1"/>
          </p:cNvSpPr>
          <p:nvPr>
            <p:ph type="ctrTitle"/>
          </p:nvPr>
        </p:nvSpPr>
        <p:spPr>
          <a:xfrm>
            <a:off x="457200" y="1505930"/>
            <a:ext cx="8229600" cy="1470025"/>
          </a:xfrm>
        </p:spPr>
        <p:txBody>
          <a:bodyPr anchor="ctr"/>
          <a:lstStyle>
            <a:lvl1pPr algn="ctr">
              <a:defRPr lang="en-US" sz="3600" baseline="0" dirty="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1838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Content Placeholder 11" descr="cew_logo_1line.eps"/>
          <p:cNvPicPr>
            <a:picLocks noChangeAspect="1"/>
          </p:cNvPicPr>
          <p:nvPr userDrawn="1"/>
        </p:nvPicPr>
        <p:blipFill>
          <a:blip r:embed="rId2">
            <a:extLst>
              <a:ext uri="{28A0092B-C50C-407E-A947-70E740481C1C}">
                <a14:useLocalDpi xmlns:a14="http://schemas.microsoft.com/office/drawing/2010/main" val="0"/>
              </a:ext>
            </a:extLst>
          </a:blip>
          <a:srcRect t="-111240" b="-111240"/>
          <a:stretch>
            <a:fillRect/>
          </a:stretch>
        </p:blipFill>
        <p:spPr bwMode="auto">
          <a:xfrm>
            <a:off x="228600" y="5791200"/>
            <a:ext cx="2303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74638"/>
            <a:ext cx="8534400" cy="1143000"/>
          </a:xfrm>
          <a:solidFill>
            <a:srgbClr val="3E3F68"/>
          </a:solidFill>
        </p:spPr>
        <p:txBody>
          <a:bodyPr/>
          <a:lstStyle>
            <a:lvl1pPr>
              <a:defRPr sz="3200" baseline="0">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304800" y="1447800"/>
            <a:ext cx="8534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5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Content Placeholder 11" descr="cew_logo_1line.eps"/>
          <p:cNvPicPr>
            <a:picLocks noChangeAspect="1"/>
          </p:cNvPicPr>
          <p:nvPr userDrawn="1"/>
        </p:nvPicPr>
        <p:blipFill>
          <a:blip r:embed="rId2">
            <a:extLst>
              <a:ext uri="{28A0092B-C50C-407E-A947-70E740481C1C}">
                <a14:useLocalDpi xmlns:a14="http://schemas.microsoft.com/office/drawing/2010/main" val="0"/>
              </a:ext>
            </a:extLst>
          </a:blip>
          <a:srcRect t="-111240" b="-111240"/>
          <a:stretch>
            <a:fillRect/>
          </a:stretch>
        </p:blipFill>
        <p:spPr bwMode="auto">
          <a:xfrm>
            <a:off x="228600" y="5791200"/>
            <a:ext cx="2303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74638"/>
            <a:ext cx="8534400" cy="1143000"/>
          </a:xfrm>
          <a:solidFill>
            <a:srgbClr val="3E3F68"/>
          </a:solidFill>
        </p:spPr>
        <p:txBody>
          <a:bodyPr/>
          <a:lstStyle>
            <a:lvl1pPr>
              <a:defRPr sz="3200" baseline="0">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304800" y="1447800"/>
            <a:ext cx="8534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438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aseline="0"/>
            </a:lvl1pPr>
          </a:lstStyle>
          <a:p>
            <a:r>
              <a:rPr lang="en-US" dirty="0" smtClean="0"/>
              <a:t>SLIDE TITLE</a:t>
            </a:r>
            <a:endParaRPr lang="en-US" dirty="0"/>
          </a:p>
        </p:txBody>
      </p:sp>
      <p:sp>
        <p:nvSpPr>
          <p:cNvPr id="3" name="Content Placeholder 2"/>
          <p:cNvSpPr>
            <a:spLocks noGrp="1"/>
          </p:cNvSpPr>
          <p:nvPr>
            <p:ph idx="1"/>
          </p:nvPr>
        </p:nvSpPr>
        <p:spPr>
          <a:xfrm>
            <a:off x="457200" y="1600201"/>
            <a:ext cx="8229600" cy="3770830"/>
          </a:xfrm>
        </p:spPr>
        <p:txBody>
          <a:bodyPr>
            <a:normAutofit/>
          </a:bodyPr>
          <a:lstStyle>
            <a:lvl1pPr>
              <a:defRPr sz="1800">
                <a:solidFill>
                  <a:schemeClr val="tx1">
                    <a:lumMod val="50000"/>
                    <a:lumOff val="50000"/>
                  </a:schemeClr>
                </a:solidFill>
                <a:latin typeface="Verdana"/>
                <a:cs typeface="Verdana"/>
              </a:defRPr>
            </a:lvl1pPr>
            <a:lvl2pPr>
              <a:defRPr sz="1800">
                <a:solidFill>
                  <a:schemeClr val="tx1">
                    <a:lumMod val="50000"/>
                    <a:lumOff val="50000"/>
                  </a:schemeClr>
                </a:solidFill>
                <a:latin typeface="Verdana"/>
                <a:cs typeface="Verdana"/>
              </a:defRPr>
            </a:lvl2pPr>
            <a:lvl3pPr>
              <a:defRPr sz="1800">
                <a:solidFill>
                  <a:schemeClr val="tx1">
                    <a:lumMod val="50000"/>
                    <a:lumOff val="50000"/>
                  </a:schemeClr>
                </a:solidFill>
                <a:latin typeface="Verdana"/>
                <a:cs typeface="Verdana"/>
              </a:defRPr>
            </a:lvl3pPr>
            <a:lvl4pPr>
              <a:defRPr sz="1800">
                <a:solidFill>
                  <a:schemeClr val="tx1">
                    <a:lumMod val="50000"/>
                    <a:lumOff val="50000"/>
                  </a:schemeClr>
                </a:solidFill>
                <a:latin typeface="Verdana"/>
                <a:cs typeface="Verdana"/>
              </a:defRPr>
            </a:lvl4pPr>
            <a:lvl5pPr>
              <a:defRPr sz="1800">
                <a:solidFill>
                  <a:schemeClr val="tx1">
                    <a:lumMod val="50000"/>
                    <a:lumOff val="50000"/>
                  </a:schemeClr>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259400"/>
            <a:ext cx="2133600" cy="365125"/>
          </a:xfrm>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376642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143098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265236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2197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37121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312415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232565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DA00A4-95E1-5549-9E38-6347ABF872CD}" type="datetimeFigureOut">
              <a:rPr lang="en-US" smtClean="0"/>
              <a:t>6/27/2016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755F4CF-C4F5-B64B-829C-E286CAC81687}" type="slidenum">
              <a:rPr lang="en-US" smtClean="0"/>
              <a:t>‹#›</a:t>
            </a:fld>
            <a:endParaRPr lang="en-US"/>
          </a:p>
        </p:txBody>
      </p:sp>
    </p:spTree>
    <p:extLst>
      <p:ext uri="{BB962C8B-B14F-4D97-AF65-F5344CB8AC3E}">
        <p14:creationId xmlns:p14="http://schemas.microsoft.com/office/powerpoint/2010/main" val="150724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1600201"/>
            <a:ext cx="8229600" cy="40132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21092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5F4CF-C4F5-B64B-829C-E286CAC81687}" type="slidenum">
              <a:rPr lang="en-US" smtClean="0"/>
              <a:t>‹#›</a:t>
            </a:fld>
            <a:endParaRPr lang="en-US" dirty="0"/>
          </a:p>
        </p:txBody>
      </p:sp>
      <p:pic>
        <p:nvPicPr>
          <p:cNvPr id="8" name="Picture 7" descr="interior_slide.png"/>
          <p:cNvPicPr>
            <a:picLocks noChangeAspect="1"/>
          </p:cNvPicPr>
          <p:nvPr userDrawn="1"/>
        </p:nvPicPr>
        <p:blipFill rotWithShape="1">
          <a:blip r:embed="rId13">
            <a:extLst>
              <a:ext uri="{28A0092B-C50C-407E-A947-70E740481C1C}">
                <a14:useLocalDpi xmlns:a14="http://schemas.microsoft.com/office/drawing/2010/main" val="0"/>
              </a:ext>
            </a:extLst>
          </a:blip>
          <a:srcRect t="4" b="95996"/>
          <a:stretch/>
        </p:blipFill>
        <p:spPr>
          <a:xfrm>
            <a:off x="0" y="0"/>
            <a:ext cx="9144000" cy="274320"/>
          </a:xfrm>
          <a:prstGeom prst="rect">
            <a:avLst/>
          </a:prstGeom>
        </p:spPr>
      </p:pic>
    </p:spTree>
    <p:extLst>
      <p:ext uri="{BB962C8B-B14F-4D97-AF65-F5344CB8AC3E}">
        <p14:creationId xmlns:p14="http://schemas.microsoft.com/office/powerpoint/2010/main" val="2371782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1" kern="1200">
          <a:solidFill>
            <a:srgbClr val="D0904C"/>
          </a:solidFill>
          <a:latin typeface="Minion Pro"/>
          <a:ea typeface="+mj-ea"/>
          <a:cs typeface="Minion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pitchFamily="-110" charset="-128"/>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pitchFamily="-110" charset="-128"/>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tx2"/>
                </a:solidFill>
                <a:latin typeface="Perpetua" charset="0"/>
                <a:cs typeface="ＭＳ Ｐゴシック" charset="0"/>
              </a:defRPr>
            </a:lvl1pPr>
          </a:lstStyle>
          <a:p>
            <a:pPr defTabSz="914400" fontAlgn="base">
              <a:spcBef>
                <a:spcPct val="0"/>
              </a:spcBef>
              <a:spcAft>
                <a:spcPct val="0"/>
              </a:spcAft>
              <a:defRPr/>
            </a:pPr>
            <a:fld id="{33972A5B-6E6C-6A4D-993D-55B086555BC5}" type="datetime1">
              <a:rPr lang="en-US">
                <a:solidFill>
                  <a:srgbClr val="424456"/>
                </a:solidFill>
                <a:ea typeface="ＭＳ Ｐゴシック" charset="0"/>
              </a:rPr>
              <a:pPr defTabSz="914400" fontAlgn="base">
                <a:spcBef>
                  <a:spcPct val="0"/>
                </a:spcBef>
                <a:spcAft>
                  <a:spcPct val="0"/>
                </a:spcAft>
                <a:defRPr/>
              </a:pPr>
              <a:t>6/27/2016</a:t>
            </a:fld>
            <a:endParaRPr lang="en-US">
              <a:solidFill>
                <a:srgbClr val="424456"/>
              </a:solidFill>
              <a:ea typeface="ＭＳ Ｐゴシック"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latin typeface="Perpetua" pitchFamily="-110" charset="0"/>
                <a:ea typeface="ＭＳ Ｐゴシック" pitchFamily="-110" charset="-128"/>
                <a:cs typeface="+mn-cs"/>
              </a:defRPr>
            </a:lvl1pPr>
          </a:lstStyle>
          <a:p>
            <a:pPr defTabSz="914400" fontAlgn="base">
              <a:spcBef>
                <a:spcPct val="0"/>
              </a:spcBef>
              <a:spcAft>
                <a:spcPct val="0"/>
              </a:spcAft>
              <a:defRPr/>
            </a:pPr>
            <a:endParaRPr lang="en-US">
              <a:solidFill>
                <a:srgbClr val="424456"/>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smtClean="0">
                <a:solidFill>
                  <a:srgbClr val="FFFFFF"/>
                </a:solidFill>
                <a:latin typeface="Franklin Gothic Book" charset="0"/>
                <a:cs typeface="ＭＳ Ｐゴシック" charset="0"/>
              </a:defRPr>
            </a:lvl1pPr>
          </a:lstStyle>
          <a:p>
            <a:pPr defTabSz="914400" fontAlgn="base">
              <a:spcBef>
                <a:spcPct val="0"/>
              </a:spcBef>
              <a:spcAft>
                <a:spcPct val="0"/>
              </a:spcAft>
              <a:defRPr/>
            </a:pPr>
            <a:fld id="{0B8A60AF-9F25-154C-85A3-A87BD91BB4A6}"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24306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0" fontAlgn="base" hangingPunct="0">
        <a:spcBef>
          <a:spcPct val="0"/>
        </a:spcBef>
        <a:spcAft>
          <a:spcPct val="0"/>
        </a:spcAft>
        <a:defRPr sz="4000" kern="1200">
          <a:solidFill>
            <a:schemeClr val="tx2"/>
          </a:solidFill>
          <a:latin typeface="+mj-lt"/>
          <a:ea typeface="ＭＳ Ｐゴシック" pitchFamily="-110" charset="-128"/>
          <a:cs typeface="ＭＳ Ｐゴシック" pitchFamily="-107" charset="-128"/>
        </a:defRPr>
      </a:lvl1pPr>
      <a:lvl2pPr algn="l" rtl="0" eaLnBrk="0" fontAlgn="base" hangingPunct="0">
        <a:spcBef>
          <a:spcPct val="0"/>
        </a:spcBef>
        <a:spcAft>
          <a:spcPct val="0"/>
        </a:spcAft>
        <a:defRPr sz="4000">
          <a:solidFill>
            <a:schemeClr val="tx2"/>
          </a:solidFill>
          <a:latin typeface="Franklin Gothic Book" pitchFamily="34" charset="0"/>
          <a:ea typeface="ＭＳ Ｐゴシック" pitchFamily="-110" charset="-128"/>
          <a:cs typeface="ＭＳ Ｐゴシック" pitchFamily="-107" charset="-128"/>
        </a:defRPr>
      </a:lvl2pPr>
      <a:lvl3pPr algn="l" rtl="0" eaLnBrk="0" fontAlgn="base" hangingPunct="0">
        <a:spcBef>
          <a:spcPct val="0"/>
        </a:spcBef>
        <a:spcAft>
          <a:spcPct val="0"/>
        </a:spcAft>
        <a:defRPr sz="4000">
          <a:solidFill>
            <a:schemeClr val="tx2"/>
          </a:solidFill>
          <a:latin typeface="Franklin Gothic Book" pitchFamily="34" charset="0"/>
          <a:ea typeface="ＭＳ Ｐゴシック" pitchFamily="-110" charset="-128"/>
          <a:cs typeface="ＭＳ Ｐゴシック" pitchFamily="-107" charset="-128"/>
        </a:defRPr>
      </a:lvl3pPr>
      <a:lvl4pPr algn="l" rtl="0" eaLnBrk="0" fontAlgn="base" hangingPunct="0">
        <a:spcBef>
          <a:spcPct val="0"/>
        </a:spcBef>
        <a:spcAft>
          <a:spcPct val="0"/>
        </a:spcAft>
        <a:defRPr sz="4000">
          <a:solidFill>
            <a:schemeClr val="tx2"/>
          </a:solidFill>
          <a:latin typeface="Franklin Gothic Book" pitchFamily="34" charset="0"/>
          <a:ea typeface="ＭＳ Ｐゴシック" pitchFamily="-110" charset="-128"/>
          <a:cs typeface="ＭＳ Ｐゴシック" pitchFamily="-107" charset="-128"/>
        </a:defRPr>
      </a:lvl4pPr>
      <a:lvl5pPr algn="l" rtl="0" eaLnBrk="0" fontAlgn="base" hangingPunct="0">
        <a:spcBef>
          <a:spcPct val="0"/>
        </a:spcBef>
        <a:spcAft>
          <a:spcPct val="0"/>
        </a:spcAft>
        <a:defRPr sz="4000">
          <a:solidFill>
            <a:schemeClr val="tx2"/>
          </a:solidFill>
          <a:latin typeface="Franklin Gothic Book" pitchFamily="34" charset="0"/>
          <a:ea typeface="ＭＳ Ｐゴシック" pitchFamily="-110" charset="-128"/>
          <a:cs typeface="ＭＳ Ｐゴシック" pitchFamily="-107" charset="-128"/>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charset="0"/>
        <a:buChar char=""/>
        <a:defRPr sz="2600" kern="1200">
          <a:solidFill>
            <a:schemeClr val="tx1"/>
          </a:solidFill>
          <a:latin typeface="+mn-lt"/>
          <a:ea typeface="ＭＳ Ｐゴシック" pitchFamily="-110" charset="-128"/>
          <a:cs typeface="ＭＳ Ｐゴシック" pitchFamily="-107" charset="-128"/>
        </a:defRPr>
      </a:lvl1pPr>
      <a:lvl2pPr marL="547688" indent="-228600" algn="l" rtl="0" eaLnBrk="0" fontAlgn="base" hangingPunct="0">
        <a:spcBef>
          <a:spcPts val="375"/>
        </a:spcBef>
        <a:spcAft>
          <a:spcPct val="0"/>
        </a:spcAft>
        <a:buClr>
          <a:schemeClr val="accent2"/>
        </a:buClr>
        <a:buSzPct val="85000"/>
        <a:buFont typeface="Wingdings 2" charset="0"/>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B3B3C4"/>
        </a:buClr>
        <a:buSzPct val="85000"/>
        <a:buFont typeface="Wingdings 2" charset="0"/>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04DA3"/>
        </a:buClr>
        <a:buSzPct val="80000"/>
        <a:buFont typeface="Wingdings 2" charset="0"/>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04DA3"/>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cap="small" dirty="0" smtClean="0">
                <a:latin typeface="Times New Roman" panose="02020603050405020304" pitchFamily="18" charset="0"/>
                <a:cs typeface="Times New Roman" panose="02020603050405020304" pitchFamily="18" charset="0"/>
              </a:rPr>
              <a:t>65x25 Work Group Recommendations</a:t>
            </a:r>
            <a:br>
              <a:rPr lang="en-US" cap="small" dirty="0" smtClean="0">
                <a:latin typeface="Times New Roman" panose="02020603050405020304" pitchFamily="18" charset="0"/>
                <a:cs typeface="Times New Roman" panose="02020603050405020304" pitchFamily="18" charset="0"/>
              </a:rPr>
            </a:br>
            <a:r>
              <a:rPr lang="en-US" sz="2800" cap="small" dirty="0" smtClean="0">
                <a:latin typeface="Times New Roman" panose="02020603050405020304" pitchFamily="18" charset="0"/>
                <a:cs typeface="Times New Roman" panose="02020603050405020304" pitchFamily="18" charset="0"/>
              </a:rPr>
              <a:t>June 27, 2016</a:t>
            </a:r>
            <a:endParaRPr lang="en-US" cap="sm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4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small" dirty="0" smtClean="0">
                <a:latin typeface="Times New Roman" panose="02020603050405020304" pitchFamily="18" charset="0"/>
                <a:cs typeface="Times New Roman" panose="02020603050405020304" pitchFamily="18" charset="0"/>
              </a:rPr>
              <a:t>Focusing on Some College, No Degree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29" y="606302"/>
            <a:ext cx="8882743" cy="5572863"/>
          </a:xfrm>
          <a:prstGeom prst="rect">
            <a:avLst/>
          </a:prstGeom>
        </p:spPr>
      </p:pic>
    </p:spTree>
    <p:extLst>
      <p:ext uri="{BB962C8B-B14F-4D97-AF65-F5344CB8AC3E}">
        <p14:creationId xmlns:p14="http://schemas.microsoft.com/office/powerpoint/2010/main" val="209838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82750"/>
            <a:ext cx="7616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9"/>
          <p:cNvSpPr>
            <a:spLocks noGrp="1"/>
          </p:cNvSpPr>
          <p:nvPr>
            <p:ph type="title"/>
          </p:nvPr>
        </p:nvSpPr>
        <p:spPr/>
        <p:txBody>
          <a:bodyPr>
            <a:normAutofit/>
          </a:bodyPr>
          <a:lstStyle/>
          <a:p>
            <a:r>
              <a:rPr lang="en-US" sz="3200" cap="small" dirty="0" smtClean="0">
                <a:cs typeface="Times New Roman" panose="02020603050405020304" pitchFamily="18" charset="0"/>
              </a:rPr>
              <a:t>Progress Toward the Goal</a:t>
            </a:r>
            <a:endParaRPr lang="en-US" sz="3200" cap="small" dirty="0">
              <a:cs typeface="Times New Roman" panose="02020603050405020304" pitchFamily="18" charset="0"/>
            </a:endParaRPr>
          </a:p>
        </p:txBody>
      </p:sp>
      <p:sp>
        <p:nvSpPr>
          <p:cNvPr id="6" name="TextBox 2"/>
          <p:cNvSpPr txBox="1">
            <a:spLocks noChangeArrowheads="1"/>
          </p:cNvSpPr>
          <p:nvPr/>
        </p:nvSpPr>
        <p:spPr bwMode="auto">
          <a:xfrm>
            <a:off x="762000" y="6400800"/>
            <a:ext cx="35942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US" sz="1600" dirty="0"/>
              <a:t>Source: American Community Survey</a:t>
            </a:r>
          </a:p>
        </p:txBody>
      </p:sp>
      <p:sp>
        <p:nvSpPr>
          <p:cNvPr id="2" name="TextBox 1"/>
          <p:cNvSpPr txBox="1"/>
          <p:nvPr/>
        </p:nvSpPr>
        <p:spPr>
          <a:xfrm>
            <a:off x="1649186" y="1763486"/>
            <a:ext cx="5731328" cy="830997"/>
          </a:xfrm>
          <a:prstGeom prst="rect">
            <a:avLst/>
          </a:prstGeom>
          <a:solidFill>
            <a:schemeClr val="bg1"/>
          </a:solidFill>
        </p:spPr>
        <p:txBody>
          <a:bodyPr wrap="square" rtlCol="0">
            <a:spAutoFit/>
          </a:bodyPr>
          <a:lstStyle/>
          <a:p>
            <a:pPr algn="ctr"/>
            <a:r>
              <a:rPr lang="en-US" sz="2400" dirty="0" smtClean="0"/>
              <a:t>% of NH adults 25-64 years old who hold an associates degree </a:t>
            </a:r>
            <a:r>
              <a:rPr lang="en-US" sz="2400" smtClean="0"/>
              <a:t>or higher</a:t>
            </a:r>
            <a:endParaRPr lang="en-US" sz="2400"/>
          </a:p>
        </p:txBody>
      </p:sp>
    </p:spTree>
    <p:extLst>
      <p:ext uri="{BB962C8B-B14F-4D97-AF65-F5344CB8AC3E}">
        <p14:creationId xmlns:p14="http://schemas.microsoft.com/office/powerpoint/2010/main" val="94178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200" cap="small" dirty="0" smtClean="0">
                <a:latin typeface="Times New Roman" panose="02020603050405020304" pitchFamily="18" charset="0"/>
                <a:cs typeface="Times New Roman" panose="02020603050405020304" pitchFamily="18" charset="0"/>
              </a:rPr>
              <a:t>Defining “High-Quality Postsecondary Credential” </a:t>
            </a:r>
            <a:endParaRPr lang="en-US" sz="3200" cap="small"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idx="1"/>
          </p:nvPr>
        </p:nvSpPr>
        <p:spPr>
          <a:xfrm>
            <a:off x="457200" y="1600201"/>
            <a:ext cx="5976262" cy="3770830"/>
          </a:xfrm>
        </p:spPr>
        <p:txBody>
          <a:bodyPr>
            <a:normAutofit fontScale="85000" lnSpcReduction="10000"/>
          </a:bodyPr>
          <a:lstStyle/>
          <a:p>
            <a:pPr>
              <a:spcAft>
                <a:spcPts val="600"/>
              </a:spcAft>
            </a:pPr>
            <a:r>
              <a:rPr lang="en-US" dirty="0" smtClean="0"/>
              <a:t>A ”high quality credential” is one that inspires an individual to deeper learning in a subject of their choosing, is valued by employers, and will be beneficial in the individual’s career or personal pursuits.</a:t>
            </a:r>
          </a:p>
          <a:p>
            <a:pPr>
              <a:spcAft>
                <a:spcPts val="600"/>
              </a:spcAft>
            </a:pPr>
            <a:endParaRPr lang="en-US" dirty="0" smtClean="0"/>
          </a:p>
          <a:p>
            <a:pPr>
              <a:spcAft>
                <a:spcPts val="600"/>
              </a:spcAft>
            </a:pPr>
            <a:r>
              <a:rPr lang="en-US" i="1" dirty="0" smtClean="0"/>
              <a:t>Finer Point</a:t>
            </a:r>
          </a:p>
          <a:p>
            <a:pPr lvl="1">
              <a:spcAft>
                <a:spcPts val="600"/>
              </a:spcAft>
            </a:pPr>
            <a:r>
              <a:rPr lang="en-US" dirty="0" smtClean="0"/>
              <a:t>New Hampshire Center for Public Policy Studies plans to work with the BIA to survey employers regarding what is valued.</a:t>
            </a:r>
          </a:p>
          <a:p>
            <a:pPr lvl="1">
              <a:spcAft>
                <a:spcPts val="600"/>
              </a:spcAft>
            </a:pPr>
            <a:r>
              <a:rPr lang="en-US" dirty="0" smtClean="0"/>
              <a:t>Additional surveys could be conducted to better understand needs of non-profits and individuals.</a:t>
            </a:r>
          </a:p>
          <a:p>
            <a:pPr lvl="1">
              <a:spcAft>
                <a:spcPts val="600"/>
              </a:spcAft>
            </a:pPr>
            <a:r>
              <a:rPr lang="en-US" dirty="0" smtClean="0"/>
              <a:t>Target timeframe for BIA survey is summer 2016.</a:t>
            </a:r>
            <a:endParaRPr lang="en-US" dirty="0"/>
          </a:p>
        </p:txBody>
      </p:sp>
      <p:pic>
        <p:nvPicPr>
          <p:cNvPr id="15" name="Picture 14" descr="side_image op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815" y="1417638"/>
            <a:ext cx="2011985" cy="4094378"/>
          </a:xfrm>
          <a:prstGeom prst="rect">
            <a:avLst/>
          </a:prstGeom>
        </p:spPr>
      </p:pic>
    </p:spTree>
    <p:extLst>
      <p:ext uri="{BB962C8B-B14F-4D97-AF65-F5344CB8AC3E}">
        <p14:creationId xmlns:p14="http://schemas.microsoft.com/office/powerpoint/2010/main" val="409256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500"/>
                                        <p:tgtEl>
                                          <p:spTgt spid="1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Measures of Success</a:t>
            </a:r>
            <a:endParaRPr lang="en-US" cap="small" dirty="0"/>
          </a:p>
        </p:txBody>
      </p:sp>
      <p:sp>
        <p:nvSpPr>
          <p:cNvPr id="3" name="Content Placeholder 2"/>
          <p:cNvSpPr>
            <a:spLocks noGrp="1"/>
          </p:cNvSpPr>
          <p:nvPr>
            <p:ph idx="1"/>
          </p:nvPr>
        </p:nvSpPr>
        <p:spPr>
          <a:xfrm>
            <a:off x="457200" y="1203960"/>
            <a:ext cx="8229600" cy="5151120"/>
          </a:xfrm>
        </p:spPr>
        <p:txBody>
          <a:bodyPr>
            <a:normAutofit fontScale="92500" lnSpcReduction="10000"/>
          </a:bodyPr>
          <a:lstStyle/>
          <a:p>
            <a:r>
              <a:rPr lang="en-US" dirty="0" smtClean="0"/>
              <a:t>Progress Measures (previously approved)</a:t>
            </a:r>
          </a:p>
          <a:p>
            <a:pPr lvl="1"/>
            <a:r>
              <a:rPr lang="en-US" dirty="0" smtClean="0"/>
              <a:t>Supply </a:t>
            </a:r>
            <a:r>
              <a:rPr lang="en-US" dirty="0"/>
              <a:t>(credentialed workers) : Demand (jobs requiring postsecondary education) ratio</a:t>
            </a:r>
          </a:p>
          <a:p>
            <a:pPr lvl="1"/>
            <a:r>
              <a:rPr lang="en-US" dirty="0"/>
              <a:t>Postsecondary Enrollment (% of high school graduates enrolling immediately after graduating)</a:t>
            </a:r>
          </a:p>
          <a:p>
            <a:pPr lvl="1"/>
            <a:r>
              <a:rPr lang="en-US" dirty="0"/>
              <a:t>In-state Enrollment (% of resident students remaining in-state for college)</a:t>
            </a:r>
          </a:p>
          <a:p>
            <a:pPr lvl="1"/>
            <a:r>
              <a:rPr lang="en-US" dirty="0"/>
              <a:t>Postsecondary completions (completions per 100 full-time equivalents</a:t>
            </a:r>
            <a:r>
              <a:rPr lang="en-US" sz="2000" dirty="0"/>
              <a:t> </a:t>
            </a:r>
            <a:r>
              <a:rPr lang="en-US" dirty="0"/>
              <a:t>)</a:t>
            </a:r>
          </a:p>
          <a:p>
            <a:pPr lvl="1"/>
            <a:r>
              <a:rPr lang="en-US" dirty="0"/>
              <a:t>Proportion of 25-49 year olds enrolled (as percent of 25-49 year olds without a Bachelor’s degree)</a:t>
            </a:r>
          </a:p>
          <a:p>
            <a:endParaRPr lang="en-US" dirty="0" smtClean="0"/>
          </a:p>
          <a:p>
            <a:r>
              <a:rPr lang="en-US" dirty="0" smtClean="0"/>
              <a:t>Develop next level of progress metrics</a:t>
            </a:r>
          </a:p>
          <a:p>
            <a:pPr lvl="1"/>
            <a:r>
              <a:rPr lang="en-US" dirty="0" smtClean="0"/>
              <a:t>New Hampshire Center for Public Policy Studies intends to convene a working group to begin to identify state workforce development metrics that align with other statewide efforts.</a:t>
            </a:r>
          </a:p>
          <a:p>
            <a:pPr lvl="1"/>
            <a:r>
              <a:rPr lang="en-US" dirty="0" smtClean="0"/>
              <a:t>K-12 Pathways workgroup to develop measures to monitor progress toward every K-12 student obtaining a career related credential or degree</a:t>
            </a:r>
          </a:p>
          <a:p>
            <a:endParaRPr lang="en-US" dirty="0" smtClean="0"/>
          </a:p>
        </p:txBody>
      </p:sp>
    </p:spTree>
    <p:extLst>
      <p:ext uri="{BB962C8B-B14F-4D97-AF65-F5344CB8AC3E}">
        <p14:creationId xmlns:p14="http://schemas.microsoft.com/office/powerpoint/2010/main" val="2035328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small" dirty="0" smtClean="0"/>
              <a:t>Number of Credentialed </a:t>
            </a:r>
            <a:r>
              <a:rPr lang="en-US" cap="small" dirty="0"/>
              <a:t>A</a:t>
            </a:r>
            <a:r>
              <a:rPr lang="en-US" cap="small" dirty="0" smtClean="0"/>
              <a:t>dults </a:t>
            </a:r>
            <a:r>
              <a:rPr lang="en-US" cap="small" dirty="0"/>
              <a:t>N</a:t>
            </a:r>
            <a:r>
              <a:rPr lang="en-US" cap="small" dirty="0" smtClean="0"/>
              <a:t>eeded in NH by 2025: 454,019</a:t>
            </a:r>
            <a:endParaRPr lang="en-US" cap="small" dirty="0"/>
          </a:p>
        </p:txBody>
      </p:sp>
      <p:sp>
        <p:nvSpPr>
          <p:cNvPr id="10" name="Rectangle 9"/>
          <p:cNvSpPr/>
          <p:nvPr/>
        </p:nvSpPr>
        <p:spPr>
          <a:xfrm>
            <a:off x="304800" y="2362200"/>
            <a:ext cx="556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Working-age adults (25-64 years old)</a:t>
            </a:r>
            <a:endParaRPr lang="en-US" sz="2400" dirty="0">
              <a:solidFill>
                <a:schemeClr val="tx1"/>
              </a:solidFill>
            </a:endParaRPr>
          </a:p>
        </p:txBody>
      </p:sp>
      <p:sp>
        <p:nvSpPr>
          <p:cNvPr id="13" name="Rectangle 12"/>
          <p:cNvSpPr/>
          <p:nvPr/>
        </p:nvSpPr>
        <p:spPr>
          <a:xfrm>
            <a:off x="304800" y="3352800"/>
            <a:ext cx="556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solidFill>
                  <a:schemeClr val="tx1"/>
                </a:solidFill>
              </a:rPr>
              <a:t>Number of adults w/ associates or higher </a:t>
            </a:r>
            <a:endParaRPr lang="en-US" sz="2300" dirty="0">
              <a:solidFill>
                <a:schemeClr val="tx1"/>
              </a:solidFill>
            </a:endParaRPr>
          </a:p>
        </p:txBody>
      </p:sp>
      <p:sp>
        <p:nvSpPr>
          <p:cNvPr id="14" name="Rectangle 13"/>
          <p:cNvSpPr/>
          <p:nvPr/>
        </p:nvSpPr>
        <p:spPr>
          <a:xfrm>
            <a:off x="304800" y="4419600"/>
            <a:ext cx="556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Number of certificate holders</a:t>
            </a:r>
            <a:endParaRPr lang="en-US" sz="2400" dirty="0">
              <a:solidFill>
                <a:schemeClr val="tx1"/>
              </a:solidFill>
            </a:endParaRPr>
          </a:p>
        </p:txBody>
      </p:sp>
      <p:sp>
        <p:nvSpPr>
          <p:cNvPr id="15" name="Rectangle 14"/>
          <p:cNvSpPr/>
          <p:nvPr/>
        </p:nvSpPr>
        <p:spPr>
          <a:xfrm>
            <a:off x="311258" y="5410200"/>
            <a:ext cx="5556142"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Total # of adults with credentials</a:t>
            </a:r>
            <a:endParaRPr lang="en-US" sz="2400" dirty="0">
              <a:solidFill>
                <a:schemeClr val="tx1"/>
              </a:solidFill>
            </a:endParaRPr>
          </a:p>
        </p:txBody>
      </p:sp>
      <p:sp>
        <p:nvSpPr>
          <p:cNvPr id="16" name="Rectangle 15"/>
          <p:cNvSpPr/>
          <p:nvPr/>
        </p:nvSpPr>
        <p:spPr>
          <a:xfrm>
            <a:off x="6314268" y="1748079"/>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2014</a:t>
            </a:r>
            <a:endParaRPr lang="en-US" sz="2000" dirty="0">
              <a:solidFill>
                <a:schemeClr val="bg1"/>
              </a:solidFill>
            </a:endParaRPr>
          </a:p>
        </p:txBody>
      </p:sp>
      <p:sp>
        <p:nvSpPr>
          <p:cNvPr id="18" name="Rectangle 17"/>
          <p:cNvSpPr/>
          <p:nvPr/>
        </p:nvSpPr>
        <p:spPr>
          <a:xfrm>
            <a:off x="7772400" y="1748079"/>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2025</a:t>
            </a:r>
            <a:endParaRPr lang="en-US" sz="2000" dirty="0">
              <a:solidFill>
                <a:schemeClr val="bg1"/>
              </a:solidFill>
            </a:endParaRPr>
          </a:p>
        </p:txBody>
      </p:sp>
      <p:sp>
        <p:nvSpPr>
          <p:cNvPr id="19" name="Rectangle 18"/>
          <p:cNvSpPr/>
          <p:nvPr/>
        </p:nvSpPr>
        <p:spPr>
          <a:xfrm>
            <a:off x="6179302" y="2438400"/>
            <a:ext cx="121209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721,857</a:t>
            </a:r>
            <a:endParaRPr lang="en-US" sz="2000" dirty="0">
              <a:solidFill>
                <a:schemeClr val="tx1"/>
              </a:solidFill>
            </a:endParaRPr>
          </a:p>
        </p:txBody>
      </p:sp>
      <p:sp>
        <p:nvSpPr>
          <p:cNvPr id="20" name="Rectangle 19"/>
          <p:cNvSpPr/>
          <p:nvPr/>
        </p:nvSpPr>
        <p:spPr>
          <a:xfrm>
            <a:off x="6179302" y="3441526"/>
            <a:ext cx="121209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340,432</a:t>
            </a:r>
            <a:endParaRPr lang="en-US" sz="2000" dirty="0">
              <a:solidFill>
                <a:schemeClr val="tx1"/>
              </a:solidFill>
            </a:endParaRPr>
          </a:p>
        </p:txBody>
      </p:sp>
      <p:sp>
        <p:nvSpPr>
          <p:cNvPr id="21" name="Rectangle 20"/>
          <p:cNvSpPr/>
          <p:nvPr/>
        </p:nvSpPr>
        <p:spPr>
          <a:xfrm>
            <a:off x="6179302" y="4495800"/>
            <a:ext cx="121209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40,451</a:t>
            </a:r>
            <a:endParaRPr lang="en-US" sz="2000" dirty="0">
              <a:solidFill>
                <a:schemeClr val="tx1"/>
              </a:solidFill>
            </a:endParaRPr>
          </a:p>
        </p:txBody>
      </p:sp>
      <p:sp>
        <p:nvSpPr>
          <p:cNvPr id="22" name="Rectangle 21"/>
          <p:cNvSpPr/>
          <p:nvPr/>
        </p:nvSpPr>
        <p:spPr>
          <a:xfrm>
            <a:off x="6179302" y="5486400"/>
            <a:ext cx="121209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380,883</a:t>
            </a:r>
            <a:endParaRPr lang="en-US" sz="2000" dirty="0">
              <a:solidFill>
                <a:schemeClr val="tx1"/>
              </a:solidFill>
            </a:endParaRPr>
          </a:p>
        </p:txBody>
      </p:sp>
      <p:sp>
        <p:nvSpPr>
          <p:cNvPr id="23" name="Rectangle 22"/>
          <p:cNvSpPr/>
          <p:nvPr/>
        </p:nvSpPr>
        <p:spPr>
          <a:xfrm>
            <a:off x="7637434" y="2438400"/>
            <a:ext cx="121209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698,491</a:t>
            </a:r>
            <a:endParaRPr lang="en-US" sz="2000" dirty="0">
              <a:solidFill>
                <a:schemeClr val="tx1"/>
              </a:solidFill>
            </a:endParaRPr>
          </a:p>
        </p:txBody>
      </p:sp>
      <p:sp>
        <p:nvSpPr>
          <p:cNvPr id="24" name="Rectangle 23"/>
          <p:cNvSpPr/>
          <p:nvPr/>
        </p:nvSpPr>
        <p:spPr>
          <a:xfrm>
            <a:off x="7637434" y="5486400"/>
            <a:ext cx="121209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454,019</a:t>
            </a:r>
            <a:endParaRPr lang="en-US" sz="2000" dirty="0">
              <a:solidFill>
                <a:schemeClr val="tx1"/>
              </a:solidFill>
            </a:endParaRPr>
          </a:p>
        </p:txBody>
      </p:sp>
      <p:sp>
        <p:nvSpPr>
          <p:cNvPr id="25" name="Down Arrow 24"/>
          <p:cNvSpPr/>
          <p:nvPr/>
        </p:nvSpPr>
        <p:spPr>
          <a:xfrm>
            <a:off x="7467600" y="3093720"/>
            <a:ext cx="1512053" cy="208788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65%</a:t>
            </a:r>
            <a:endParaRPr lang="en-US" sz="2000" dirty="0">
              <a:solidFill>
                <a:schemeClr val="tx1"/>
              </a:solidFill>
            </a:endParaRPr>
          </a:p>
        </p:txBody>
      </p:sp>
      <p:sp>
        <p:nvSpPr>
          <p:cNvPr id="26" name="TextBox 25"/>
          <p:cNvSpPr txBox="1"/>
          <p:nvPr/>
        </p:nvSpPr>
        <p:spPr>
          <a:xfrm>
            <a:off x="152400" y="6488668"/>
            <a:ext cx="3214919" cy="369332"/>
          </a:xfrm>
          <a:prstGeom prst="rect">
            <a:avLst/>
          </a:prstGeom>
          <a:noFill/>
        </p:spPr>
        <p:txBody>
          <a:bodyPr wrap="none" rtlCol="0">
            <a:spAutoFit/>
          </a:bodyPr>
          <a:lstStyle/>
          <a:p>
            <a:r>
              <a:rPr lang="en-US" dirty="0" smtClean="0"/>
              <a:t>Source: Census, NHOEP, IPEDS</a:t>
            </a:r>
            <a:endParaRPr lang="en-US" dirty="0"/>
          </a:p>
        </p:txBody>
      </p:sp>
      <p:sp>
        <p:nvSpPr>
          <p:cNvPr id="17" name="Rectangle 16"/>
          <p:cNvSpPr/>
          <p:nvPr/>
        </p:nvSpPr>
        <p:spPr>
          <a:xfrm>
            <a:off x="6179302" y="6096000"/>
            <a:ext cx="1212098"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solidFill>
                  <a:schemeClr val="bg1"/>
                </a:solidFill>
              </a:rPr>
              <a:t>53%</a:t>
            </a:r>
            <a:endParaRPr lang="en-US" sz="2000" dirty="0">
              <a:solidFill>
                <a:schemeClr val="bg1"/>
              </a:solidFill>
            </a:endParaRPr>
          </a:p>
        </p:txBody>
      </p:sp>
      <p:sp>
        <p:nvSpPr>
          <p:cNvPr id="27" name="Rectangle 26"/>
          <p:cNvSpPr/>
          <p:nvPr/>
        </p:nvSpPr>
        <p:spPr>
          <a:xfrm>
            <a:off x="7617577" y="6096000"/>
            <a:ext cx="1212098"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solidFill>
                  <a:schemeClr val="bg1"/>
                </a:solidFill>
              </a:rPr>
              <a:t>65%</a:t>
            </a:r>
            <a:endParaRPr lang="en-US" sz="2000" dirty="0">
              <a:solidFill>
                <a:schemeClr val="bg1"/>
              </a:solidFill>
            </a:endParaRPr>
          </a:p>
        </p:txBody>
      </p:sp>
    </p:spTree>
    <p:extLst>
      <p:ext uri="{BB962C8B-B14F-4D97-AF65-F5344CB8AC3E}">
        <p14:creationId xmlns:p14="http://schemas.microsoft.com/office/powerpoint/2010/main" val="198775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17"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small" dirty="0" smtClean="0"/>
              <a:t>Number of ADDITIONAL Credentials </a:t>
            </a:r>
            <a:br>
              <a:rPr lang="en-US" cap="small" dirty="0" smtClean="0"/>
            </a:br>
            <a:r>
              <a:rPr lang="en-US" cap="small" dirty="0" smtClean="0"/>
              <a:t>Needed in NH by 2025: 83,819</a:t>
            </a:r>
            <a:endParaRPr lang="en-US" cap="small" dirty="0"/>
          </a:p>
        </p:txBody>
      </p:sp>
      <p:sp>
        <p:nvSpPr>
          <p:cNvPr id="13" name="Rectangle 12"/>
          <p:cNvSpPr/>
          <p:nvPr/>
        </p:nvSpPr>
        <p:spPr>
          <a:xfrm>
            <a:off x="1101349" y="1905000"/>
            <a:ext cx="5562600" cy="9144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Number of credentialed individuals </a:t>
            </a:r>
          </a:p>
          <a:p>
            <a:pPr algn="ctr"/>
            <a:r>
              <a:rPr lang="en-US" sz="2400" dirty="0" smtClean="0">
                <a:solidFill>
                  <a:schemeClr val="tx1"/>
                </a:solidFill>
              </a:rPr>
              <a:t>needed in NH in 2025</a:t>
            </a:r>
            <a:endParaRPr lang="en-US" sz="2400" dirty="0">
              <a:solidFill>
                <a:schemeClr val="tx1"/>
              </a:solidFill>
            </a:endParaRPr>
          </a:p>
        </p:txBody>
      </p:sp>
      <p:sp>
        <p:nvSpPr>
          <p:cNvPr id="14" name="Rectangle 13"/>
          <p:cNvSpPr/>
          <p:nvPr/>
        </p:nvSpPr>
        <p:spPr>
          <a:xfrm>
            <a:off x="1101349" y="2971800"/>
            <a:ext cx="556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Estimated number of credentialed residents in 2025 at current attainment rate </a:t>
            </a:r>
            <a:r>
              <a:rPr lang="en-US" dirty="0" smtClean="0">
                <a:solidFill>
                  <a:schemeClr val="tx1"/>
                </a:solidFill>
              </a:rPr>
              <a:t>(53% of 698,491)</a:t>
            </a:r>
            <a:endParaRPr lang="en-US" dirty="0">
              <a:solidFill>
                <a:schemeClr val="tx1"/>
              </a:solidFill>
            </a:endParaRPr>
          </a:p>
        </p:txBody>
      </p:sp>
      <p:sp>
        <p:nvSpPr>
          <p:cNvPr id="15" name="Rectangle 14"/>
          <p:cNvSpPr/>
          <p:nvPr/>
        </p:nvSpPr>
        <p:spPr>
          <a:xfrm>
            <a:off x="1107807" y="4343400"/>
            <a:ext cx="55561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Total additional credentials NH needs to produce and retain by 2025</a:t>
            </a:r>
            <a:endParaRPr lang="en-US" sz="2400" dirty="0">
              <a:solidFill>
                <a:schemeClr val="tx1"/>
              </a:solidFill>
            </a:endParaRPr>
          </a:p>
        </p:txBody>
      </p:sp>
      <p:sp>
        <p:nvSpPr>
          <p:cNvPr id="20" name="Rectangle 19"/>
          <p:cNvSpPr/>
          <p:nvPr/>
        </p:nvSpPr>
        <p:spPr>
          <a:xfrm>
            <a:off x="7010400" y="1981200"/>
            <a:ext cx="1371600" cy="6858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454,019</a:t>
            </a:r>
            <a:endParaRPr lang="en-US" sz="2000" dirty="0">
              <a:solidFill>
                <a:schemeClr val="tx1"/>
              </a:solidFill>
            </a:endParaRPr>
          </a:p>
        </p:txBody>
      </p:sp>
      <p:sp>
        <p:nvSpPr>
          <p:cNvPr id="21" name="Rectangle 20"/>
          <p:cNvSpPr/>
          <p:nvPr/>
        </p:nvSpPr>
        <p:spPr>
          <a:xfrm>
            <a:off x="7010400" y="30480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370,200</a:t>
            </a:r>
            <a:endParaRPr lang="en-US" sz="2000" dirty="0">
              <a:solidFill>
                <a:schemeClr val="tx1"/>
              </a:solidFill>
            </a:endParaRPr>
          </a:p>
        </p:txBody>
      </p:sp>
      <p:sp>
        <p:nvSpPr>
          <p:cNvPr id="22" name="Rectangle 21"/>
          <p:cNvSpPr/>
          <p:nvPr/>
        </p:nvSpPr>
        <p:spPr>
          <a:xfrm>
            <a:off x="7010400" y="44196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83,819</a:t>
            </a:r>
            <a:endParaRPr lang="en-US" sz="2000" dirty="0">
              <a:solidFill>
                <a:schemeClr val="tx1"/>
              </a:solidFill>
            </a:endParaRPr>
          </a:p>
        </p:txBody>
      </p:sp>
      <p:sp>
        <p:nvSpPr>
          <p:cNvPr id="26" name="TextBox 25"/>
          <p:cNvSpPr txBox="1"/>
          <p:nvPr/>
        </p:nvSpPr>
        <p:spPr>
          <a:xfrm>
            <a:off x="311258" y="6400800"/>
            <a:ext cx="3214919" cy="369332"/>
          </a:xfrm>
          <a:prstGeom prst="rect">
            <a:avLst/>
          </a:prstGeom>
          <a:noFill/>
        </p:spPr>
        <p:txBody>
          <a:bodyPr wrap="none" rtlCol="0">
            <a:spAutoFit/>
          </a:bodyPr>
          <a:lstStyle/>
          <a:p>
            <a:r>
              <a:rPr lang="en-US" dirty="0" smtClean="0"/>
              <a:t>Source: Census, NHOEP, IPEDS</a:t>
            </a:r>
            <a:endParaRPr lang="en-US" dirty="0"/>
          </a:p>
        </p:txBody>
      </p:sp>
      <p:cxnSp>
        <p:nvCxnSpPr>
          <p:cNvPr id="4" name="Straight Connector 3"/>
          <p:cNvCxnSpPr/>
          <p:nvPr/>
        </p:nvCxnSpPr>
        <p:spPr>
          <a:xfrm>
            <a:off x="6858000" y="4114800"/>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8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81000" y="1993900"/>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cap="small" dirty="0" smtClean="0"/>
              <a:t>2013-14 NH Credentials Awarded by Sector: 20,768</a:t>
            </a:r>
            <a:endParaRPr lang="en-US" cap="small" dirty="0"/>
          </a:p>
        </p:txBody>
      </p:sp>
      <p:sp>
        <p:nvSpPr>
          <p:cNvPr id="5" name="TextBox 4"/>
          <p:cNvSpPr txBox="1"/>
          <p:nvPr/>
        </p:nvSpPr>
        <p:spPr>
          <a:xfrm>
            <a:off x="152400" y="6400800"/>
            <a:ext cx="1586140" cy="369332"/>
          </a:xfrm>
          <a:prstGeom prst="rect">
            <a:avLst/>
          </a:prstGeom>
          <a:noFill/>
        </p:spPr>
        <p:txBody>
          <a:bodyPr wrap="none" rtlCol="0">
            <a:spAutoFit/>
          </a:bodyPr>
          <a:lstStyle/>
          <a:p>
            <a:r>
              <a:rPr lang="en-US" dirty="0" smtClean="0"/>
              <a:t>Source: IPEDS</a:t>
            </a:r>
            <a:endParaRPr lang="en-US" dirty="0"/>
          </a:p>
        </p:txBody>
      </p:sp>
    </p:spTree>
    <p:extLst>
      <p:ext uri="{BB962C8B-B14F-4D97-AF65-F5344CB8AC3E}">
        <p14:creationId xmlns:p14="http://schemas.microsoft.com/office/powerpoint/2010/main" val="969566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Breaking Down 84,000 Credentials</a:t>
            </a:r>
            <a:endParaRPr lang="en-US" cap="small" dirty="0"/>
          </a:p>
        </p:txBody>
      </p:sp>
      <p:sp>
        <p:nvSpPr>
          <p:cNvPr id="3" name="Content Placeholder 2"/>
          <p:cNvSpPr>
            <a:spLocks noGrp="1"/>
          </p:cNvSpPr>
          <p:nvPr>
            <p:ph idx="1"/>
          </p:nvPr>
        </p:nvSpPr>
        <p:spPr>
          <a:xfrm>
            <a:off x="457200" y="1600201"/>
            <a:ext cx="8229600" cy="4245428"/>
          </a:xfrm>
        </p:spPr>
        <p:txBody>
          <a:bodyPr>
            <a:normAutofit/>
          </a:bodyPr>
          <a:lstStyle/>
          <a:p>
            <a:r>
              <a:rPr lang="en-US" dirty="0" smtClean="0"/>
              <a:t>How does NH begin to operationalize 84,000 to make it an actionable amount?</a:t>
            </a:r>
          </a:p>
          <a:p>
            <a:pPr lvl="1"/>
            <a:endParaRPr lang="en-US" dirty="0" smtClean="0"/>
          </a:p>
          <a:p>
            <a:r>
              <a:rPr lang="en-US" dirty="0" smtClean="0"/>
              <a:t>By Target Population</a:t>
            </a:r>
          </a:p>
          <a:p>
            <a:pPr lvl="1"/>
            <a:r>
              <a:rPr lang="en-US" dirty="0" smtClean="0"/>
              <a:t>Who are the populations that effect 84,000? </a:t>
            </a:r>
          </a:p>
          <a:p>
            <a:pPr lvl="2"/>
            <a:r>
              <a:rPr lang="en-US" b="1" dirty="0" smtClean="0"/>
              <a:t>Adults</a:t>
            </a:r>
          </a:p>
          <a:p>
            <a:pPr lvl="3"/>
            <a:r>
              <a:rPr lang="en-US" dirty="0" smtClean="0"/>
              <a:t>Approx. 340,000 adults with HS diploma or some college, no degree</a:t>
            </a:r>
          </a:p>
          <a:p>
            <a:pPr lvl="2"/>
            <a:r>
              <a:rPr lang="en-US" b="1" dirty="0" smtClean="0"/>
              <a:t>Traditional-age students</a:t>
            </a:r>
          </a:p>
          <a:p>
            <a:pPr lvl="3"/>
            <a:r>
              <a:rPr lang="en-US" dirty="0" smtClean="0"/>
              <a:t>Steadily declining population</a:t>
            </a:r>
          </a:p>
          <a:p>
            <a:pPr lvl="2"/>
            <a:r>
              <a:rPr lang="en-US" b="1" dirty="0" smtClean="0"/>
              <a:t>Migration</a:t>
            </a:r>
            <a:r>
              <a:rPr lang="en-US" dirty="0" smtClean="0"/>
              <a:t> </a:t>
            </a:r>
          </a:p>
          <a:p>
            <a:pPr lvl="3"/>
            <a:r>
              <a:rPr lang="en-US" dirty="0" smtClean="0"/>
              <a:t>Need to attract and retain adults with high quality postsecondary credentials</a:t>
            </a:r>
            <a:endParaRPr lang="en-US" dirty="0"/>
          </a:p>
        </p:txBody>
      </p:sp>
    </p:spTree>
    <p:extLst>
      <p:ext uri="{BB962C8B-B14F-4D97-AF65-F5344CB8AC3E}">
        <p14:creationId xmlns:p14="http://schemas.microsoft.com/office/powerpoint/2010/main" val="4468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0473630"/>
              </p:ext>
            </p:extLst>
          </p:nvPr>
        </p:nvGraphicFramePr>
        <p:xfrm>
          <a:off x="457205" y="3445744"/>
          <a:ext cx="8229595" cy="2755110"/>
        </p:xfrm>
        <a:graphic>
          <a:graphicData uri="http://schemas.openxmlformats.org/drawingml/2006/table">
            <a:tbl>
              <a:tblPr>
                <a:tableStyleId>{5C22544A-7EE6-4342-B048-85BDC9FD1C3A}</a:tableStyleId>
              </a:tblPr>
              <a:tblGrid>
                <a:gridCol w="748145"/>
                <a:gridCol w="748145"/>
                <a:gridCol w="748145"/>
                <a:gridCol w="748145"/>
                <a:gridCol w="748145"/>
                <a:gridCol w="748145"/>
                <a:gridCol w="748145"/>
                <a:gridCol w="748145"/>
                <a:gridCol w="748145"/>
                <a:gridCol w="748145"/>
                <a:gridCol w="748145"/>
              </a:tblGrid>
              <a:tr h="240832">
                <a:tc>
                  <a:txBody>
                    <a:bodyPr/>
                    <a:lstStyle/>
                    <a:p>
                      <a:pPr algn="l" fontAlgn="b"/>
                      <a:endParaRPr lang="en-US" sz="1100" b="0" i="0" u="none" strike="noStrike" dirty="0">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dirty="0">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r>
              <a:tr h="240832">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r>
              <a:tr h="240832">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r>
              <a:tr h="240832">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dirty="0">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r>
              <a:tr h="240832">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r>
              <a:tr h="240832">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r>
              <a:tr h="240832">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r>
              <a:tr h="240832">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endParaRPr lang="en-US" sz="1100" b="0" i="0" u="none" strike="noStrike">
                        <a:solidFill>
                          <a:srgbClr val="000000"/>
                        </a:solidFill>
                        <a:effectLst/>
                        <a:latin typeface="Calibri" charset="0"/>
                      </a:endParaRPr>
                    </a:p>
                  </a:txBody>
                  <a:tcPr marL="11510" marR="11510" marT="11510" marB="0" anchor="b"/>
                </a:tc>
              </a:tr>
              <a:tr h="240832">
                <a:tc>
                  <a:txBody>
                    <a:bodyPr/>
                    <a:lstStyle/>
                    <a:p>
                      <a:pPr algn="l" fontAlgn="b"/>
                      <a:endParaRPr lang="en-US"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dirty="0">
                          <a:effectLst/>
                        </a:rPr>
                        <a:t> 1,867 </a:t>
                      </a:r>
                      <a:endParaRPr lang="cs-CZ" sz="1100" b="0" i="0" u="none" strike="noStrike" dirty="0">
                        <a:solidFill>
                          <a:srgbClr val="000000"/>
                        </a:solidFill>
                        <a:effectLst/>
                        <a:latin typeface="Calibri" charset="0"/>
                      </a:endParaRPr>
                    </a:p>
                  </a:txBody>
                  <a:tcPr marL="11510" marR="11510" marT="11510" marB="0" anchor="b"/>
                </a:tc>
                <a:tc>
                  <a:txBody>
                    <a:bodyPr/>
                    <a:lstStyle/>
                    <a:p>
                      <a:pPr algn="r" fontAlgn="b"/>
                      <a:r>
                        <a:rPr lang="cs-CZ" sz="1100" u="none" strike="noStrike" dirty="0">
                          <a:effectLst/>
                        </a:rPr>
                        <a:t> 1,867 </a:t>
                      </a:r>
                      <a:endParaRPr lang="cs-CZ" sz="1100" b="0" i="0" u="none" strike="noStrike" dirty="0">
                        <a:solidFill>
                          <a:srgbClr val="000000"/>
                        </a:solidFill>
                        <a:effectLst/>
                        <a:latin typeface="Calibri" charset="0"/>
                      </a:endParaRPr>
                    </a:p>
                  </a:txBody>
                  <a:tcPr marL="11510" marR="11510" marT="11510" marB="0" anchor="b"/>
                </a:tc>
                <a:tc>
                  <a:txBody>
                    <a:bodyPr/>
                    <a:lstStyle/>
                    <a:p>
                      <a:pPr algn="r" fontAlgn="b"/>
                      <a:r>
                        <a:rPr lang="cs-CZ" sz="1100" u="none" strike="noStrike" dirty="0">
                          <a:effectLst/>
                        </a:rPr>
                        <a:t> 1,867 </a:t>
                      </a:r>
                      <a:endParaRPr lang="cs-CZ" sz="1100" b="0" i="0" u="none" strike="noStrike" dirty="0">
                        <a:solidFill>
                          <a:srgbClr val="000000"/>
                        </a:solidFill>
                        <a:effectLst/>
                        <a:latin typeface="Calibri" charset="0"/>
                      </a:endParaRPr>
                    </a:p>
                  </a:txBody>
                  <a:tcPr marL="11510" marR="11510" marT="11510" marB="0" anchor="b"/>
                </a:tc>
                <a:tc>
                  <a:txBody>
                    <a:bodyPr/>
                    <a:lstStyle/>
                    <a:p>
                      <a:pPr algn="r" fontAlgn="b"/>
                      <a:r>
                        <a:rPr lang="cs-CZ" sz="1100" u="none" strike="noStrike" dirty="0">
                          <a:effectLst/>
                        </a:rPr>
                        <a:t> 1,867 </a:t>
                      </a:r>
                      <a:endParaRPr lang="cs-CZ" sz="1100" b="0" i="0" u="none" strike="noStrike" dirty="0">
                        <a:solidFill>
                          <a:srgbClr val="000000"/>
                        </a:solidFill>
                        <a:effectLst/>
                        <a:latin typeface="Calibri" charset="0"/>
                      </a:endParaRPr>
                    </a:p>
                  </a:txBody>
                  <a:tcPr marL="11510" marR="11510" marT="11510" marB="0" anchor="b"/>
                </a:tc>
                <a:tc>
                  <a:txBody>
                    <a:bodyPr/>
                    <a:lstStyle/>
                    <a:p>
                      <a:pPr algn="r" fontAlgn="b"/>
                      <a:r>
                        <a:rPr lang="cs-CZ" sz="1100" u="none" strike="noStrike" dirty="0">
                          <a:effectLst/>
                        </a:rPr>
                        <a:t> 1,867 </a:t>
                      </a:r>
                      <a:endParaRPr lang="cs-CZ" sz="1100" b="0" i="0" u="none" strike="noStrike" dirty="0">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r" fontAlgn="b"/>
                      <a:r>
                        <a:rPr lang="cs-CZ" sz="1100" u="none" strike="noStrike">
                          <a:effectLst/>
                        </a:rPr>
                        <a:t> 1,867 </a:t>
                      </a:r>
                      <a:endParaRPr lang="cs-CZ" sz="1100" b="0" i="0" u="none" strike="noStrike">
                        <a:solidFill>
                          <a:srgbClr val="000000"/>
                        </a:solidFill>
                        <a:effectLst/>
                        <a:latin typeface="Calibri" charset="0"/>
                      </a:endParaRPr>
                    </a:p>
                  </a:txBody>
                  <a:tcPr marL="11510" marR="11510" marT="11510" marB="0" anchor="b"/>
                </a:tc>
                <a:tc>
                  <a:txBody>
                    <a:bodyPr/>
                    <a:lstStyle/>
                    <a:p>
                      <a:pPr algn="l" fontAlgn="b"/>
                      <a:r>
                        <a:rPr lang="en-US" sz="1100" b="1" u="none" strike="noStrike" dirty="0">
                          <a:effectLst/>
                        </a:rPr>
                        <a:t>Grand Total</a:t>
                      </a:r>
                      <a:endParaRPr lang="en-US" sz="1100" b="1" i="0" u="none" strike="noStrike" dirty="0">
                        <a:solidFill>
                          <a:srgbClr val="000000"/>
                        </a:solidFill>
                        <a:effectLst/>
                        <a:latin typeface="Calibri" charset="0"/>
                      </a:endParaRPr>
                    </a:p>
                  </a:txBody>
                  <a:tcPr marL="11510" marR="11510" marT="11510" marB="0" anchor="b"/>
                </a:tc>
              </a:tr>
              <a:tr h="240832">
                <a:tc>
                  <a:txBody>
                    <a:bodyPr/>
                    <a:lstStyle/>
                    <a:p>
                      <a:pPr algn="r" fontAlgn="b"/>
                      <a:r>
                        <a:rPr lang="en-US" sz="1100" b="1" u="none" strike="noStrike" dirty="0">
                          <a:solidFill>
                            <a:schemeClr val="bg1"/>
                          </a:solidFill>
                          <a:effectLst/>
                        </a:rPr>
                        <a:t>Annual Total</a:t>
                      </a:r>
                      <a:endParaRPr lang="en-US"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cs-CZ" sz="1100" b="1" u="none" strike="noStrike" dirty="0">
                          <a:solidFill>
                            <a:schemeClr val="bg1"/>
                          </a:solidFill>
                          <a:effectLst/>
                        </a:rPr>
                        <a:t> 1,867 </a:t>
                      </a:r>
                      <a:endParaRPr lang="cs-CZ"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fi-FI" sz="1100" b="1" u="none" strike="noStrike" dirty="0">
                          <a:solidFill>
                            <a:schemeClr val="bg1"/>
                          </a:solidFill>
                          <a:effectLst/>
                        </a:rPr>
                        <a:t> 3,733 </a:t>
                      </a:r>
                      <a:endParaRPr lang="fi-FI"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is-IS" sz="1100" b="1" u="none" strike="noStrike" dirty="0">
                          <a:solidFill>
                            <a:schemeClr val="bg1"/>
                          </a:solidFill>
                          <a:effectLst/>
                        </a:rPr>
                        <a:t> 5,600 </a:t>
                      </a:r>
                      <a:endParaRPr lang="is-IS"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uk-UA" sz="1100" b="1" u="none" strike="noStrike" dirty="0">
                          <a:solidFill>
                            <a:schemeClr val="bg1"/>
                          </a:solidFill>
                          <a:effectLst/>
                        </a:rPr>
                        <a:t> 7,467 </a:t>
                      </a:r>
                      <a:endParaRPr lang="uk-UA"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cs-CZ" sz="1100" b="1" u="none" strike="noStrike" dirty="0">
                          <a:solidFill>
                            <a:schemeClr val="bg1"/>
                          </a:solidFill>
                          <a:effectLst/>
                        </a:rPr>
                        <a:t> 9,333 </a:t>
                      </a:r>
                      <a:endParaRPr lang="cs-CZ"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is-IS" sz="1100" b="1" u="none" strike="noStrike" dirty="0">
                          <a:solidFill>
                            <a:schemeClr val="bg1"/>
                          </a:solidFill>
                          <a:effectLst/>
                        </a:rPr>
                        <a:t> 11,200 </a:t>
                      </a:r>
                      <a:endParaRPr lang="is-IS"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is-IS" sz="1100" b="1" u="none" strike="noStrike" dirty="0">
                          <a:solidFill>
                            <a:schemeClr val="bg1"/>
                          </a:solidFill>
                          <a:effectLst/>
                        </a:rPr>
                        <a:t> 13,067 </a:t>
                      </a:r>
                      <a:endParaRPr lang="is-IS"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fi-FI" sz="1100" b="1" u="none" strike="noStrike" dirty="0">
                          <a:solidFill>
                            <a:schemeClr val="bg1"/>
                          </a:solidFill>
                          <a:effectLst/>
                        </a:rPr>
                        <a:t> 14,933 </a:t>
                      </a:r>
                      <a:endParaRPr lang="fi-FI"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r" fontAlgn="b"/>
                      <a:r>
                        <a:rPr lang="cs-CZ" sz="1100" b="1" u="none" strike="noStrike" dirty="0">
                          <a:solidFill>
                            <a:schemeClr val="bg1"/>
                          </a:solidFill>
                          <a:effectLst/>
                        </a:rPr>
                        <a:t> 16,800 </a:t>
                      </a:r>
                      <a:endParaRPr lang="cs-CZ" sz="1100" b="1" i="0" u="none" strike="noStrike" dirty="0">
                        <a:solidFill>
                          <a:schemeClr val="bg1"/>
                        </a:solidFill>
                        <a:effectLst/>
                        <a:latin typeface="Calibri" charset="0"/>
                      </a:endParaRPr>
                    </a:p>
                  </a:txBody>
                  <a:tcPr marL="11510" marR="11510" marT="11510" marB="0" anchor="b">
                    <a:solidFill>
                      <a:schemeClr val="tx2"/>
                    </a:solidFill>
                  </a:tcPr>
                </a:tc>
                <a:tc>
                  <a:txBody>
                    <a:bodyPr/>
                    <a:lstStyle/>
                    <a:p>
                      <a:pPr algn="ctr" fontAlgn="b"/>
                      <a:r>
                        <a:rPr lang="en-US" sz="1100" b="1" u="none" strike="noStrike" dirty="0">
                          <a:solidFill>
                            <a:schemeClr val="bg1"/>
                          </a:solidFill>
                          <a:effectLst/>
                        </a:rPr>
                        <a:t> 84,000 </a:t>
                      </a:r>
                      <a:endParaRPr lang="en-US" sz="1100" b="1" i="0" u="none" strike="noStrike" dirty="0">
                        <a:solidFill>
                          <a:schemeClr val="bg1"/>
                        </a:solidFill>
                        <a:effectLst/>
                        <a:latin typeface="Calibri" charset="0"/>
                      </a:endParaRPr>
                    </a:p>
                  </a:txBody>
                  <a:tcPr marL="11510" marR="11510" marT="11510" marB="0" anchor="b">
                    <a:solidFill>
                      <a:schemeClr val="tx2"/>
                    </a:solidFill>
                  </a:tcPr>
                </a:tc>
              </a:tr>
              <a:tr h="240832">
                <a:tc>
                  <a:txBody>
                    <a:bodyPr/>
                    <a:lstStyle/>
                    <a:p>
                      <a:pPr algn="r" fontAlgn="b"/>
                      <a:r>
                        <a:rPr lang="en-US" sz="1100" b="1" u="none" strike="noStrike">
                          <a:effectLst/>
                        </a:rPr>
                        <a:t>Year</a:t>
                      </a:r>
                      <a:endParaRPr lang="en-US" sz="1100" b="1" i="0" u="none" strike="noStrike">
                        <a:solidFill>
                          <a:srgbClr val="000000"/>
                        </a:solidFill>
                        <a:effectLst/>
                        <a:latin typeface="Calibri" charset="0"/>
                      </a:endParaRPr>
                    </a:p>
                  </a:txBody>
                  <a:tcPr marL="11510" marR="11510" marT="11510" marB="0" anchor="b"/>
                </a:tc>
                <a:tc>
                  <a:txBody>
                    <a:bodyPr/>
                    <a:lstStyle/>
                    <a:p>
                      <a:pPr algn="r" fontAlgn="b"/>
                      <a:r>
                        <a:rPr lang="is-IS" sz="1100" b="1" u="none" strike="noStrike" dirty="0">
                          <a:effectLst/>
                        </a:rPr>
                        <a:t>2017</a:t>
                      </a:r>
                      <a:endParaRPr lang="is-IS" sz="1100" b="1" i="0" u="none" strike="noStrike" dirty="0">
                        <a:solidFill>
                          <a:srgbClr val="000000"/>
                        </a:solidFill>
                        <a:effectLst/>
                        <a:latin typeface="Calibri" charset="0"/>
                      </a:endParaRPr>
                    </a:p>
                  </a:txBody>
                  <a:tcPr marL="11510" marR="11510" marT="11510" marB="0" anchor="b"/>
                </a:tc>
                <a:tc>
                  <a:txBody>
                    <a:bodyPr/>
                    <a:lstStyle/>
                    <a:p>
                      <a:pPr algn="r" fontAlgn="b"/>
                      <a:r>
                        <a:rPr lang="is-IS" sz="1100" b="1" u="none" strike="noStrike" dirty="0">
                          <a:effectLst/>
                        </a:rPr>
                        <a:t>2018</a:t>
                      </a:r>
                      <a:endParaRPr lang="is-IS" sz="1100" b="1" i="0" u="none" strike="noStrike" dirty="0">
                        <a:solidFill>
                          <a:srgbClr val="000000"/>
                        </a:solidFill>
                        <a:effectLst/>
                        <a:latin typeface="Calibri" charset="0"/>
                      </a:endParaRPr>
                    </a:p>
                  </a:txBody>
                  <a:tcPr marL="11510" marR="11510" marT="11510" marB="0" anchor="b"/>
                </a:tc>
                <a:tc>
                  <a:txBody>
                    <a:bodyPr/>
                    <a:lstStyle/>
                    <a:p>
                      <a:pPr algn="r" fontAlgn="b"/>
                      <a:r>
                        <a:rPr lang="is-IS" sz="1100" b="1" u="none" strike="noStrike" dirty="0">
                          <a:effectLst/>
                        </a:rPr>
                        <a:t>2019</a:t>
                      </a:r>
                      <a:endParaRPr lang="is-IS" sz="1100" b="1" i="0" u="none" strike="noStrike" dirty="0">
                        <a:solidFill>
                          <a:srgbClr val="000000"/>
                        </a:solidFill>
                        <a:effectLst/>
                        <a:latin typeface="Calibri" charset="0"/>
                      </a:endParaRPr>
                    </a:p>
                  </a:txBody>
                  <a:tcPr marL="11510" marR="11510" marT="11510" marB="0" anchor="b"/>
                </a:tc>
                <a:tc>
                  <a:txBody>
                    <a:bodyPr/>
                    <a:lstStyle/>
                    <a:p>
                      <a:pPr algn="r" fontAlgn="b"/>
                      <a:r>
                        <a:rPr lang="is-IS" sz="1100" b="1" u="none" strike="noStrike" dirty="0">
                          <a:effectLst/>
                        </a:rPr>
                        <a:t>2020</a:t>
                      </a:r>
                      <a:endParaRPr lang="is-IS" sz="1100" b="1" i="0" u="none" strike="noStrike" dirty="0">
                        <a:solidFill>
                          <a:srgbClr val="000000"/>
                        </a:solidFill>
                        <a:effectLst/>
                        <a:latin typeface="Calibri" charset="0"/>
                      </a:endParaRPr>
                    </a:p>
                  </a:txBody>
                  <a:tcPr marL="11510" marR="11510" marT="11510" marB="0" anchor="b"/>
                </a:tc>
                <a:tc>
                  <a:txBody>
                    <a:bodyPr/>
                    <a:lstStyle/>
                    <a:p>
                      <a:pPr algn="r" fontAlgn="b"/>
                      <a:r>
                        <a:rPr lang="en-US" sz="1100" b="1" u="none" strike="noStrike" dirty="0">
                          <a:effectLst/>
                        </a:rPr>
                        <a:t>2021</a:t>
                      </a:r>
                      <a:endParaRPr lang="en-US" sz="1100" b="1" i="0" u="none" strike="noStrike" dirty="0">
                        <a:solidFill>
                          <a:srgbClr val="000000"/>
                        </a:solidFill>
                        <a:effectLst/>
                        <a:latin typeface="Calibri" charset="0"/>
                      </a:endParaRPr>
                    </a:p>
                  </a:txBody>
                  <a:tcPr marL="11510" marR="11510" marT="11510" marB="0" anchor="b"/>
                </a:tc>
                <a:tc>
                  <a:txBody>
                    <a:bodyPr/>
                    <a:lstStyle/>
                    <a:p>
                      <a:pPr algn="r" fontAlgn="b"/>
                      <a:r>
                        <a:rPr lang="is-IS" sz="1100" b="1" u="none" strike="noStrike" dirty="0">
                          <a:effectLst/>
                        </a:rPr>
                        <a:t>2022</a:t>
                      </a:r>
                      <a:endParaRPr lang="is-IS" sz="1100" b="1" i="0" u="none" strike="noStrike" dirty="0">
                        <a:solidFill>
                          <a:srgbClr val="000000"/>
                        </a:solidFill>
                        <a:effectLst/>
                        <a:latin typeface="Calibri" charset="0"/>
                      </a:endParaRPr>
                    </a:p>
                  </a:txBody>
                  <a:tcPr marL="11510" marR="11510" marT="11510" marB="0" anchor="b"/>
                </a:tc>
                <a:tc>
                  <a:txBody>
                    <a:bodyPr/>
                    <a:lstStyle/>
                    <a:p>
                      <a:pPr algn="r" fontAlgn="b"/>
                      <a:r>
                        <a:rPr lang="is-IS" sz="1100" b="1" u="none" strike="noStrike" dirty="0">
                          <a:effectLst/>
                        </a:rPr>
                        <a:t>2023</a:t>
                      </a:r>
                      <a:endParaRPr lang="is-IS" sz="1100" b="1" i="0" u="none" strike="noStrike" dirty="0">
                        <a:solidFill>
                          <a:srgbClr val="000000"/>
                        </a:solidFill>
                        <a:effectLst/>
                        <a:latin typeface="Calibri" charset="0"/>
                      </a:endParaRPr>
                    </a:p>
                  </a:txBody>
                  <a:tcPr marL="11510" marR="11510" marT="11510" marB="0" anchor="b"/>
                </a:tc>
                <a:tc>
                  <a:txBody>
                    <a:bodyPr/>
                    <a:lstStyle/>
                    <a:p>
                      <a:pPr algn="r" fontAlgn="b"/>
                      <a:r>
                        <a:rPr lang="en-US" sz="1100" b="1" u="none" strike="noStrike" dirty="0">
                          <a:effectLst/>
                        </a:rPr>
                        <a:t>2024</a:t>
                      </a:r>
                      <a:endParaRPr lang="en-US" sz="1100" b="1" i="0" u="none" strike="noStrike" dirty="0">
                        <a:solidFill>
                          <a:srgbClr val="000000"/>
                        </a:solidFill>
                        <a:effectLst/>
                        <a:latin typeface="Calibri" charset="0"/>
                      </a:endParaRPr>
                    </a:p>
                  </a:txBody>
                  <a:tcPr marL="11510" marR="11510" marT="11510" marB="0" anchor="b"/>
                </a:tc>
                <a:tc>
                  <a:txBody>
                    <a:bodyPr/>
                    <a:lstStyle/>
                    <a:p>
                      <a:pPr algn="r" fontAlgn="b"/>
                      <a:r>
                        <a:rPr lang="is-IS" sz="1100" b="1" u="none" strike="noStrike" dirty="0">
                          <a:effectLst/>
                        </a:rPr>
                        <a:t>2025</a:t>
                      </a:r>
                      <a:endParaRPr lang="is-IS" sz="1100" b="1" i="0" u="none" strike="noStrike" dirty="0">
                        <a:solidFill>
                          <a:srgbClr val="000000"/>
                        </a:solidFill>
                        <a:effectLst/>
                        <a:latin typeface="Calibri" charset="0"/>
                      </a:endParaRPr>
                    </a:p>
                  </a:txBody>
                  <a:tcPr marL="11510" marR="11510" marT="11510" marB="0" anchor="b"/>
                </a:tc>
                <a:tc>
                  <a:txBody>
                    <a:bodyPr/>
                    <a:lstStyle/>
                    <a:p>
                      <a:pPr algn="l" fontAlgn="b"/>
                      <a:endParaRPr lang="en-US" sz="1100" b="1" i="0" u="none" strike="noStrike" dirty="0">
                        <a:solidFill>
                          <a:srgbClr val="000000"/>
                        </a:solidFill>
                        <a:effectLst/>
                        <a:latin typeface="Calibri" charset="0"/>
                      </a:endParaRPr>
                    </a:p>
                  </a:txBody>
                  <a:tcPr marL="11510" marR="11510" marT="11510" marB="0" anchor="b"/>
                </a:tc>
              </a:tr>
            </a:tbl>
          </a:graphicData>
        </a:graphic>
      </p:graphicFrame>
      <p:sp>
        <p:nvSpPr>
          <p:cNvPr id="5" name="Title 1"/>
          <p:cNvSpPr>
            <a:spLocks noGrp="1"/>
          </p:cNvSpPr>
          <p:nvPr>
            <p:ph type="title"/>
          </p:nvPr>
        </p:nvSpPr>
        <p:spPr/>
        <p:txBody>
          <a:bodyPr/>
          <a:lstStyle/>
          <a:p>
            <a:r>
              <a:rPr lang="en-US" cap="small" dirty="0"/>
              <a:t>Breaking Down 84,000 Credentials</a:t>
            </a:r>
            <a:endParaRPr lang="en-US" dirty="0"/>
          </a:p>
        </p:txBody>
      </p:sp>
      <p:sp>
        <p:nvSpPr>
          <p:cNvPr id="6" name="TextBox 5"/>
          <p:cNvSpPr txBox="1"/>
          <p:nvPr/>
        </p:nvSpPr>
        <p:spPr>
          <a:xfrm>
            <a:off x="604157" y="1417638"/>
            <a:ext cx="7837714" cy="1754326"/>
          </a:xfrm>
          <a:prstGeom prst="rect">
            <a:avLst/>
          </a:prstGeom>
          <a:noFill/>
        </p:spPr>
        <p:txBody>
          <a:bodyPr wrap="square" rtlCol="0">
            <a:spAutoFit/>
          </a:bodyPr>
          <a:lstStyle/>
          <a:p>
            <a:pPr marL="285750" indent="-285750">
              <a:buFont typeface="Arial" charset="0"/>
              <a:buChar char="•"/>
            </a:pPr>
            <a:r>
              <a:rPr lang="en-US" dirty="0" smtClean="0">
                <a:solidFill>
                  <a:schemeClr val="tx1">
                    <a:lumMod val="50000"/>
                    <a:lumOff val="50000"/>
                  </a:schemeClr>
                </a:solidFill>
                <a:latin typeface="Verdana" charset="0"/>
                <a:ea typeface="Verdana" charset="0"/>
                <a:cs typeface="Verdana" charset="0"/>
              </a:rPr>
              <a:t>As one </a:t>
            </a:r>
            <a:r>
              <a:rPr lang="en-US" i="1" dirty="0" smtClean="0">
                <a:solidFill>
                  <a:schemeClr val="tx1">
                    <a:lumMod val="50000"/>
                    <a:lumOff val="50000"/>
                  </a:schemeClr>
                </a:solidFill>
                <a:latin typeface="Verdana" charset="0"/>
                <a:ea typeface="Verdana" charset="0"/>
                <a:cs typeface="Verdana" charset="0"/>
              </a:rPr>
              <a:t>potential</a:t>
            </a:r>
            <a:r>
              <a:rPr lang="en-US" dirty="0" smtClean="0">
                <a:solidFill>
                  <a:schemeClr val="tx1">
                    <a:lumMod val="50000"/>
                    <a:lumOff val="50000"/>
                  </a:schemeClr>
                </a:solidFill>
                <a:latin typeface="Verdana" charset="0"/>
                <a:ea typeface="Verdana" charset="0"/>
                <a:cs typeface="Verdana" charset="0"/>
              </a:rPr>
              <a:t> graphical representation, NH would need to increase the number of adults with high quality credentials by 1,867 per year to reach 84,000 by 2025</a:t>
            </a:r>
          </a:p>
          <a:p>
            <a:pPr marL="742950" lvl="1" indent="-285750">
              <a:buFont typeface="LucidaGrande" charset="0"/>
              <a:buChar char="−"/>
            </a:pPr>
            <a:r>
              <a:rPr lang="en-US" dirty="0" smtClean="0">
                <a:solidFill>
                  <a:schemeClr val="tx1">
                    <a:lumMod val="50000"/>
                    <a:lumOff val="50000"/>
                  </a:schemeClr>
                </a:solidFill>
                <a:latin typeface="Verdana" charset="0"/>
                <a:ea typeface="Verdana" charset="0"/>
                <a:cs typeface="Verdana" charset="0"/>
              </a:rPr>
              <a:t>Assumes each year that NH minimally produces the same number as the previous year and produces an additional 1,867 credentials</a:t>
            </a:r>
            <a:endParaRPr lang="en-US" dirty="0">
              <a:solidFill>
                <a:schemeClr val="tx1">
                  <a:lumMod val="50000"/>
                  <a:lumOff val="50000"/>
                </a:schemeClr>
              </a:solidFill>
              <a:latin typeface="Verdana" charset="0"/>
              <a:ea typeface="Verdana" charset="0"/>
              <a:cs typeface="Verdana" charset="0"/>
            </a:endParaRPr>
          </a:p>
        </p:txBody>
      </p:sp>
    </p:spTree>
    <p:extLst>
      <p:ext uri="{BB962C8B-B14F-4D97-AF65-F5344CB8AC3E}">
        <p14:creationId xmlns:p14="http://schemas.microsoft.com/office/powerpoint/2010/main" val="389624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Breaking </a:t>
            </a:r>
            <a:r>
              <a:rPr lang="en-US" cap="small" dirty="0" smtClean="0"/>
              <a:t>It Down by Target Population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7196409"/>
              </p:ext>
            </p:extLst>
          </p:nvPr>
        </p:nvGraphicFramePr>
        <p:xfrm>
          <a:off x="1160059" y="1554115"/>
          <a:ext cx="6823881" cy="3177346"/>
        </p:xfrm>
        <a:graphic>
          <a:graphicData uri="http://schemas.openxmlformats.org/drawingml/2006/table">
            <a:tbl>
              <a:tblPr>
                <a:tableStyleId>{125E5076-3810-47DD-B79F-674D7AD40C01}</a:tableStyleId>
              </a:tblPr>
              <a:tblGrid>
                <a:gridCol w="3098041"/>
                <a:gridCol w="1669577"/>
                <a:gridCol w="2056263"/>
              </a:tblGrid>
              <a:tr h="290057">
                <a:tc>
                  <a:txBody>
                    <a:bodyPr/>
                    <a:lstStyle/>
                    <a:p>
                      <a:pPr algn="ctr" fontAlgn="b"/>
                      <a:endParaRPr lang="en-US" sz="2000" b="0" i="0" u="none" strike="noStrike" dirty="0">
                        <a:solidFill>
                          <a:schemeClr val="tx1">
                            <a:lumMod val="65000"/>
                            <a:lumOff val="35000"/>
                          </a:schemeClr>
                        </a:solidFill>
                        <a:effectLst/>
                        <a:latin typeface="Calibri" charset="0"/>
                      </a:endParaRPr>
                    </a:p>
                  </a:txBody>
                  <a:tcPr marL="12700" marR="12700" marT="12700" marB="0" anchor="b"/>
                </a:tc>
                <a:tc>
                  <a:txBody>
                    <a:bodyPr/>
                    <a:lstStyle/>
                    <a:p>
                      <a:pPr algn="ctr" fontAlgn="b"/>
                      <a:r>
                        <a:rPr lang="en-US" sz="2000" u="none" strike="noStrike" dirty="0">
                          <a:effectLst/>
                        </a:rPr>
                        <a:t>Total </a:t>
                      </a:r>
                      <a:endParaRPr lang="en-US" sz="2000" b="0" i="0" u="none" strike="noStrike" dirty="0">
                        <a:solidFill>
                          <a:schemeClr val="tx1">
                            <a:lumMod val="65000"/>
                            <a:lumOff val="35000"/>
                          </a:schemeClr>
                        </a:solidFill>
                        <a:effectLst/>
                        <a:latin typeface="Calibri" charset="0"/>
                      </a:endParaRPr>
                    </a:p>
                  </a:txBody>
                  <a:tcPr marL="12700" marR="12700" marT="12700" marB="0" anchor="b"/>
                </a:tc>
                <a:tc>
                  <a:txBody>
                    <a:bodyPr/>
                    <a:lstStyle/>
                    <a:p>
                      <a:pPr algn="ctr" fontAlgn="b"/>
                      <a:r>
                        <a:rPr lang="en-US" sz="2000" u="none" strike="noStrike" dirty="0" smtClean="0">
                          <a:effectLst/>
                        </a:rPr>
                        <a:t>Annual</a:t>
                      </a:r>
                      <a:r>
                        <a:rPr lang="en-US" sz="2000" u="none" strike="noStrike" baseline="0" dirty="0" smtClean="0">
                          <a:effectLst/>
                        </a:rPr>
                        <a:t> Production</a:t>
                      </a:r>
                      <a:endParaRPr lang="en-US" sz="2000" u="none" strike="noStrike" dirty="0" smtClean="0">
                        <a:effectLst/>
                      </a:endParaRPr>
                    </a:p>
                    <a:p>
                      <a:pPr algn="ctr" fontAlgn="b"/>
                      <a:r>
                        <a:rPr lang="en-US" sz="2000" u="none" strike="noStrike" dirty="0" smtClean="0">
                          <a:effectLst/>
                        </a:rPr>
                        <a:t>(2017-25)</a:t>
                      </a:r>
                      <a:endParaRPr lang="en-US" sz="2000" b="0" i="0" u="none" strike="noStrike" dirty="0">
                        <a:solidFill>
                          <a:schemeClr val="tx1">
                            <a:lumMod val="65000"/>
                            <a:lumOff val="35000"/>
                          </a:schemeClr>
                        </a:solidFill>
                        <a:effectLst/>
                        <a:latin typeface="Calibri" charset="0"/>
                      </a:endParaRPr>
                    </a:p>
                  </a:txBody>
                  <a:tcPr marL="12700" marR="12700" marT="12700" marB="0" anchor="b"/>
                </a:tc>
              </a:tr>
              <a:tr h="557763">
                <a:tc>
                  <a:txBody>
                    <a:bodyPr/>
                    <a:lstStyle/>
                    <a:p>
                      <a:pPr algn="l" fontAlgn="b"/>
                      <a:r>
                        <a:rPr lang="en-US" sz="2000" u="none" strike="noStrike" dirty="0">
                          <a:solidFill>
                            <a:schemeClr val="tx1"/>
                          </a:solidFill>
                          <a:effectLst/>
                        </a:rPr>
                        <a:t>New Credentials </a:t>
                      </a:r>
                      <a:r>
                        <a:rPr lang="en-US" sz="2000" u="none" strike="noStrike" dirty="0" smtClean="0">
                          <a:solidFill>
                            <a:schemeClr val="tx1"/>
                          </a:solidFill>
                          <a:effectLst/>
                        </a:rPr>
                        <a:t>Needed</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en-US" sz="2000" u="none" strike="noStrike" dirty="0">
                          <a:solidFill>
                            <a:schemeClr val="tx1"/>
                          </a:solidFill>
                          <a:effectLst/>
                        </a:rPr>
                        <a:t>84,000</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fi-FI" sz="2000" u="none" strike="noStrike" dirty="0" smtClean="0">
                          <a:solidFill>
                            <a:schemeClr val="tx1"/>
                          </a:solidFill>
                          <a:effectLst/>
                        </a:rPr>
                        <a:t>1,867 </a:t>
                      </a:r>
                    </a:p>
                  </a:txBody>
                  <a:tcPr marL="12700" marR="12700" marT="12700" marB="0" anchor="b">
                    <a:noFill/>
                  </a:tcPr>
                </a:tc>
              </a:tr>
              <a:tr h="290057">
                <a:tc gridSpan="3">
                  <a:txBody>
                    <a:bodyPr/>
                    <a:lstStyle/>
                    <a:p>
                      <a:pPr algn="l" fontAlgn="b"/>
                      <a:endParaRPr lang="en-US" sz="2000" u="none" strike="noStrike" dirty="0" smtClean="0">
                        <a:solidFill>
                          <a:schemeClr val="tx1"/>
                        </a:solidFill>
                        <a:effectLst/>
                      </a:endParaRPr>
                    </a:p>
                    <a:p>
                      <a:pPr algn="l" fontAlgn="b"/>
                      <a:r>
                        <a:rPr lang="en-US" sz="2000" u="none" strike="noStrike" dirty="0" smtClean="0">
                          <a:solidFill>
                            <a:schemeClr val="tx1"/>
                          </a:solidFill>
                          <a:effectLst/>
                        </a:rPr>
                        <a:t>Target Populations:</a:t>
                      </a:r>
                      <a:endParaRPr lang="en-US" sz="2000" b="0" i="0" u="none" strike="noStrike" dirty="0">
                        <a:solidFill>
                          <a:schemeClr val="tx1"/>
                        </a:solidFill>
                        <a:effectLst/>
                        <a:latin typeface="Calibri" charset="0"/>
                      </a:endParaRPr>
                    </a:p>
                  </a:txBody>
                  <a:tcPr marL="12700" marR="12700" marT="12700" marB="0" anchor="b">
                    <a:noFill/>
                  </a:tcPr>
                </a:tc>
                <a:tc hMerge="1">
                  <a:txBody>
                    <a:bodyPr/>
                    <a:lstStyle/>
                    <a:p>
                      <a:endParaRPr lang="en-US"/>
                    </a:p>
                  </a:txBody>
                  <a:tcPr/>
                </a:tc>
                <a:tc hMerge="1">
                  <a:txBody>
                    <a:bodyPr/>
                    <a:lstStyle/>
                    <a:p>
                      <a:pPr algn="ctr" fontAlgn="b"/>
                      <a:endParaRPr lang="en-US" sz="2400" b="0" i="0" u="none" strike="noStrike" dirty="0">
                        <a:solidFill>
                          <a:srgbClr val="000000"/>
                        </a:solidFill>
                        <a:effectLst/>
                        <a:latin typeface="Calibri" charset="0"/>
                      </a:endParaRPr>
                    </a:p>
                  </a:txBody>
                  <a:tcPr marL="12700" marR="12700" marT="12700" marB="0" anchor="b"/>
                </a:tc>
              </a:tr>
              <a:tr h="290057">
                <a:tc>
                  <a:txBody>
                    <a:bodyPr/>
                    <a:lstStyle/>
                    <a:p>
                      <a:pPr algn="r" fontAlgn="b"/>
                      <a:r>
                        <a:rPr lang="en-US" sz="2000" u="none" strike="noStrike" dirty="0">
                          <a:solidFill>
                            <a:schemeClr val="tx1"/>
                          </a:solidFill>
                          <a:effectLst/>
                        </a:rPr>
                        <a:t>Adults</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en-US" sz="2000" u="none" strike="noStrike" dirty="0">
                          <a:solidFill>
                            <a:schemeClr val="tx1"/>
                          </a:solidFill>
                          <a:effectLst/>
                        </a:rPr>
                        <a:t>34,000</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solidFill>
                            <a:schemeClr val="tx1"/>
                          </a:solidFill>
                          <a:effectLst/>
                        </a:rPr>
                        <a:t>756 </a:t>
                      </a:r>
                    </a:p>
                  </a:txBody>
                  <a:tcPr marL="12700" marR="12700" marT="12700" marB="0" anchor="b">
                    <a:noFill/>
                  </a:tcPr>
                </a:tc>
              </a:tr>
              <a:tr h="567279">
                <a:tc>
                  <a:txBody>
                    <a:bodyPr/>
                    <a:lstStyle/>
                    <a:p>
                      <a:pPr algn="r" fontAlgn="b"/>
                      <a:r>
                        <a:rPr lang="en-US" sz="2000" u="none" strike="noStrike" dirty="0">
                          <a:solidFill>
                            <a:schemeClr val="tx1"/>
                          </a:solidFill>
                          <a:effectLst/>
                        </a:rPr>
                        <a:t>Traditional Age</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en-US" sz="2000" u="none" strike="noStrike" dirty="0">
                          <a:solidFill>
                            <a:schemeClr val="tx1"/>
                          </a:solidFill>
                          <a:effectLst/>
                        </a:rPr>
                        <a:t>31,000</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cs-CZ" sz="2000" u="none" strike="noStrike" dirty="0" smtClean="0">
                          <a:solidFill>
                            <a:schemeClr val="tx1"/>
                          </a:solidFill>
                          <a:effectLst/>
                        </a:rPr>
                        <a:t>689</a:t>
                      </a:r>
                    </a:p>
                  </a:txBody>
                  <a:tcPr marL="12700" marR="12700" marT="12700" marB="0" anchor="b">
                    <a:noFill/>
                  </a:tcPr>
                </a:tc>
              </a:tr>
              <a:tr h="490204">
                <a:tc>
                  <a:txBody>
                    <a:bodyPr/>
                    <a:lstStyle/>
                    <a:p>
                      <a:pPr algn="r" fontAlgn="b"/>
                      <a:r>
                        <a:rPr lang="en-US" sz="2000" u="none" strike="noStrike" dirty="0" smtClean="0">
                          <a:solidFill>
                            <a:schemeClr val="tx1"/>
                          </a:solidFill>
                          <a:effectLst/>
                        </a:rPr>
                        <a:t> Net</a:t>
                      </a:r>
                      <a:r>
                        <a:rPr lang="en-US" sz="2000" u="none" strike="noStrike" baseline="0" dirty="0" smtClean="0">
                          <a:solidFill>
                            <a:schemeClr val="tx1"/>
                          </a:solidFill>
                          <a:effectLst/>
                        </a:rPr>
                        <a:t> </a:t>
                      </a:r>
                      <a:r>
                        <a:rPr lang="en-US" sz="2000" u="none" strike="noStrike" dirty="0" smtClean="0">
                          <a:solidFill>
                            <a:schemeClr val="tx1"/>
                          </a:solidFill>
                          <a:effectLst/>
                        </a:rPr>
                        <a:t>In-Migration*</a:t>
                      </a:r>
                      <a:endParaRPr lang="en-US" sz="2000" b="0" i="0" u="none" strike="noStrike" dirty="0">
                        <a:solidFill>
                          <a:schemeClr val="tx1"/>
                        </a:solidFill>
                        <a:effectLst/>
                        <a:latin typeface="Calibri" charset="0"/>
                      </a:endParaRPr>
                    </a:p>
                  </a:txBody>
                  <a:tcPr marL="12700" marR="12700" marT="12700" marB="0" anchor="b">
                    <a:noFill/>
                  </a:tcPr>
                </a:tc>
                <a:tc>
                  <a:txBody>
                    <a:bodyPr/>
                    <a:lstStyle/>
                    <a:p>
                      <a:pPr algn="ctr" fontAlgn="b"/>
                      <a:r>
                        <a:rPr lang="en-US" sz="2000" u="none" strike="noStrike">
                          <a:solidFill>
                            <a:schemeClr val="tx1"/>
                          </a:solidFill>
                          <a:effectLst/>
                        </a:rPr>
                        <a:t>19,000</a:t>
                      </a:r>
                      <a:endParaRPr lang="en-US" sz="2000" b="0" i="0" u="none" strike="noStrike">
                        <a:solidFill>
                          <a:schemeClr val="tx1"/>
                        </a:solidFill>
                        <a:effectLst/>
                        <a:latin typeface="Calibri" charset="0"/>
                      </a:endParaRPr>
                    </a:p>
                  </a:txBody>
                  <a:tcPr marL="12700" marR="12700" marT="12700" marB="0" anchor="b">
                    <a:noFill/>
                  </a:tcPr>
                </a:tc>
                <a:tc>
                  <a:txBody>
                    <a:bodyPr/>
                    <a:lstStyle/>
                    <a:p>
                      <a:pPr algn="ctr" fontAlgn="b"/>
                      <a:r>
                        <a:rPr lang="en-US" sz="2000" u="none" strike="noStrike" dirty="0" smtClean="0">
                          <a:solidFill>
                            <a:schemeClr val="tx1"/>
                          </a:solidFill>
                          <a:effectLst/>
                        </a:rPr>
                        <a:t>2,111</a:t>
                      </a:r>
                      <a:endParaRPr lang="en-US" sz="2000" b="0" i="0" u="none" strike="noStrike" dirty="0">
                        <a:solidFill>
                          <a:schemeClr val="tx1"/>
                        </a:solidFill>
                        <a:effectLst/>
                        <a:latin typeface="Calibri" charset="0"/>
                      </a:endParaRPr>
                    </a:p>
                  </a:txBody>
                  <a:tcPr marL="12700" marR="12700" marT="12700" marB="0" anchor="b">
                    <a:noFill/>
                  </a:tcPr>
                </a:tc>
              </a:tr>
            </a:tbl>
          </a:graphicData>
        </a:graphic>
      </p:graphicFrame>
      <p:sp>
        <p:nvSpPr>
          <p:cNvPr id="3" name="TextBox 2"/>
          <p:cNvSpPr txBox="1"/>
          <p:nvPr/>
        </p:nvSpPr>
        <p:spPr>
          <a:xfrm>
            <a:off x="1224714" y="4849393"/>
            <a:ext cx="6823881" cy="1815882"/>
          </a:xfrm>
          <a:prstGeom prst="rect">
            <a:avLst/>
          </a:prstGeom>
          <a:noFill/>
        </p:spPr>
        <p:txBody>
          <a:bodyPr wrap="square" rtlCol="0">
            <a:spAutoFit/>
          </a:bodyPr>
          <a:lstStyle/>
          <a:p>
            <a:pPr marL="342900" indent="-342900" defTabSz="914400">
              <a:defRPr/>
            </a:pPr>
            <a:r>
              <a:rPr lang="en-US" sz="1600" dirty="0" smtClean="0">
                <a:solidFill>
                  <a:schemeClr val="tx1">
                    <a:lumMod val="65000"/>
                    <a:lumOff val="35000"/>
                  </a:schemeClr>
                </a:solidFill>
                <a:latin typeface="Verdana" charset="0"/>
                <a:ea typeface="Verdana" charset="0"/>
                <a:cs typeface="Verdana" charset="0"/>
              </a:rPr>
              <a:t>* This </a:t>
            </a:r>
            <a:r>
              <a:rPr lang="en-US" sz="1600" dirty="0">
                <a:solidFill>
                  <a:schemeClr val="tx1">
                    <a:lumMod val="65000"/>
                    <a:lumOff val="35000"/>
                  </a:schemeClr>
                </a:solidFill>
                <a:latin typeface="Verdana" charset="0"/>
                <a:ea typeface="Verdana" charset="0"/>
                <a:cs typeface="Verdana" charset="0"/>
              </a:rPr>
              <a:t>is an annual average in-migration of 25-64 year olds with a high-quality postsecondary </a:t>
            </a:r>
            <a:r>
              <a:rPr lang="en-US" sz="1600" dirty="0" smtClean="0">
                <a:solidFill>
                  <a:schemeClr val="tx1">
                    <a:lumMod val="65000"/>
                    <a:lumOff val="35000"/>
                  </a:schemeClr>
                </a:solidFill>
                <a:latin typeface="Verdana" charset="0"/>
                <a:ea typeface="Verdana" charset="0"/>
                <a:cs typeface="Verdana" charset="0"/>
              </a:rPr>
              <a:t>credential (simply 19,000 divided by 9 years remaining until 2025).  </a:t>
            </a:r>
            <a:r>
              <a:rPr lang="en-US" sz="1600" dirty="0">
                <a:solidFill>
                  <a:schemeClr val="tx1">
                    <a:lumMod val="65000"/>
                    <a:lumOff val="35000"/>
                  </a:schemeClr>
                </a:solidFill>
                <a:latin typeface="Verdana" charset="0"/>
                <a:ea typeface="Verdana" charset="0"/>
                <a:cs typeface="Verdana" charset="0"/>
              </a:rPr>
              <a:t>The methodology differs from the annual figures for adults and traditional age students, where the amount displayed is compounded each year.</a:t>
            </a: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1600" dirty="0">
              <a:solidFill>
                <a:schemeClr val="tx1">
                  <a:lumMod val="65000"/>
                  <a:lumOff val="35000"/>
                </a:schemeClr>
              </a:solidFill>
              <a:latin typeface="Verdana" charset="0"/>
              <a:ea typeface="Verdana" charset="0"/>
              <a:cs typeface="Verdana" charset="0"/>
            </a:endParaRPr>
          </a:p>
        </p:txBody>
      </p:sp>
    </p:spTree>
    <p:extLst>
      <p:ext uri="{BB962C8B-B14F-4D97-AF65-F5344CB8AC3E}">
        <p14:creationId xmlns:p14="http://schemas.microsoft.com/office/powerpoint/2010/main" val="118434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Objective</a:t>
            </a:r>
            <a:endParaRPr lang="en-US" cap="small" dirty="0"/>
          </a:p>
        </p:txBody>
      </p:sp>
      <p:sp>
        <p:nvSpPr>
          <p:cNvPr id="3" name="Content Placeholder 2"/>
          <p:cNvSpPr>
            <a:spLocks noGrp="1"/>
          </p:cNvSpPr>
          <p:nvPr>
            <p:ph idx="1"/>
          </p:nvPr>
        </p:nvSpPr>
        <p:spPr/>
        <p:txBody>
          <a:bodyPr/>
          <a:lstStyle/>
          <a:p>
            <a:r>
              <a:rPr lang="en-US" dirty="0" smtClean="0"/>
              <a:t>Share recommendations on the following for the Coalition’s consideration and approval:</a:t>
            </a:r>
          </a:p>
          <a:p>
            <a:pPr lvl="1"/>
            <a:r>
              <a:rPr lang="en-US" dirty="0" smtClean="0"/>
              <a:t>Definition of a high-quality postsecondary credential</a:t>
            </a:r>
          </a:p>
          <a:p>
            <a:pPr lvl="1"/>
            <a:r>
              <a:rPr lang="en-US" dirty="0" smtClean="0"/>
              <a:t>Target populations and number of credentials to get to 65x25</a:t>
            </a:r>
          </a:p>
          <a:p>
            <a:pPr lvl="1"/>
            <a:r>
              <a:rPr lang="en-US" dirty="0" smtClean="0"/>
              <a:t>Strategies to reach 65x25</a:t>
            </a:r>
          </a:p>
          <a:p>
            <a:pPr lvl="1"/>
            <a:r>
              <a:rPr lang="en-US" dirty="0" smtClean="0"/>
              <a:t>Structure to support and sustain statewide effort to reach 65x25</a:t>
            </a:r>
          </a:p>
          <a:p>
            <a:pPr lvl="1"/>
            <a:endParaRPr lang="en-US" dirty="0"/>
          </a:p>
        </p:txBody>
      </p:sp>
    </p:spTree>
    <p:extLst>
      <p:ext uri="{BB962C8B-B14F-4D97-AF65-F5344CB8AC3E}">
        <p14:creationId xmlns:p14="http://schemas.microsoft.com/office/powerpoint/2010/main" val="1173491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Strategies to Achieve 65x25</a:t>
            </a:r>
            <a:endParaRPr lang="en-US" cap="small" dirty="0"/>
          </a:p>
        </p:txBody>
      </p:sp>
      <p:sp>
        <p:nvSpPr>
          <p:cNvPr id="3" name="Content Placeholder 2"/>
          <p:cNvSpPr>
            <a:spLocks noGrp="1"/>
          </p:cNvSpPr>
          <p:nvPr>
            <p:ph idx="1"/>
          </p:nvPr>
        </p:nvSpPr>
        <p:spPr/>
        <p:txBody>
          <a:bodyPr/>
          <a:lstStyle/>
          <a:p>
            <a:r>
              <a:rPr lang="en-US" dirty="0" smtClean="0"/>
              <a:t>Strong focus on engaging and supporting adults, in particular those with some college, no credential</a:t>
            </a:r>
          </a:p>
          <a:p>
            <a:pPr lvl="1"/>
            <a:r>
              <a:rPr lang="en-US" dirty="0" smtClean="0"/>
              <a:t>Not possible to achieve the goal with traditional age students alone</a:t>
            </a:r>
          </a:p>
          <a:p>
            <a:endParaRPr lang="en-US" dirty="0" smtClean="0"/>
          </a:p>
          <a:p>
            <a:r>
              <a:rPr lang="en-US" dirty="0" smtClean="0"/>
              <a:t>Strategies will require effort across multiple partners:</a:t>
            </a:r>
          </a:p>
          <a:p>
            <a:pPr lvl="1"/>
            <a:r>
              <a:rPr lang="en-US" dirty="0" smtClean="0"/>
              <a:t>High schools / CTE</a:t>
            </a:r>
          </a:p>
          <a:p>
            <a:pPr lvl="1"/>
            <a:r>
              <a:rPr lang="en-US" dirty="0" smtClean="0"/>
              <a:t>2- and 4-year postsecondary institutions; public and private</a:t>
            </a:r>
          </a:p>
          <a:p>
            <a:pPr lvl="1"/>
            <a:r>
              <a:rPr lang="en-US" dirty="0" smtClean="0"/>
              <a:t>Employers</a:t>
            </a:r>
          </a:p>
          <a:p>
            <a:pPr lvl="1"/>
            <a:r>
              <a:rPr lang="en-US" dirty="0" smtClean="0"/>
              <a:t>Government entities</a:t>
            </a:r>
          </a:p>
          <a:p>
            <a:pPr lvl="1"/>
            <a:r>
              <a:rPr lang="en-US" dirty="0" smtClean="0"/>
              <a:t>Non-profit organizations</a:t>
            </a:r>
          </a:p>
        </p:txBody>
      </p:sp>
    </p:spTree>
    <p:extLst>
      <p:ext uri="{BB962C8B-B14F-4D97-AF65-F5344CB8AC3E}">
        <p14:creationId xmlns:p14="http://schemas.microsoft.com/office/powerpoint/2010/main" val="80617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pPr marL="45720" indent="0">
              <a:buNone/>
            </a:pPr>
            <a:endParaRPr lang="en-US" dirty="0"/>
          </a:p>
          <a:p>
            <a:pPr lvl="1"/>
            <a:endParaRPr lang="en-US" dirty="0"/>
          </a:p>
        </p:txBody>
      </p:sp>
      <p:sp>
        <p:nvSpPr>
          <p:cNvPr id="3" name="Title 2"/>
          <p:cNvSpPr>
            <a:spLocks noGrp="1"/>
          </p:cNvSpPr>
          <p:nvPr>
            <p:ph type="title"/>
          </p:nvPr>
        </p:nvSpPr>
        <p:spPr>
          <a:xfrm>
            <a:off x="457200" y="274638"/>
            <a:ext cx="8229600" cy="612466"/>
          </a:xfrm>
        </p:spPr>
        <p:txBody>
          <a:bodyPr/>
          <a:lstStyle/>
          <a:p>
            <a:r>
              <a:rPr lang="en-US" cap="small" smtClean="0"/>
              <a:t>Achieving 65x25</a:t>
            </a:r>
            <a:endParaRPr lang="en-US" cap="small" dirty="0"/>
          </a:p>
        </p:txBody>
      </p:sp>
      <p:graphicFrame>
        <p:nvGraphicFramePr>
          <p:cNvPr id="8" name="Table 7"/>
          <p:cNvGraphicFramePr>
            <a:graphicFrameLocks noGrp="1"/>
          </p:cNvGraphicFramePr>
          <p:nvPr>
            <p:extLst>
              <p:ext uri="{D42A27DB-BD31-4B8C-83A1-F6EECF244321}">
                <p14:modId xmlns:p14="http://schemas.microsoft.com/office/powerpoint/2010/main" val="2014940213"/>
              </p:ext>
            </p:extLst>
          </p:nvPr>
        </p:nvGraphicFramePr>
        <p:xfrm>
          <a:off x="380997" y="887105"/>
          <a:ext cx="8503699" cy="5667433"/>
        </p:xfrm>
        <a:graphic>
          <a:graphicData uri="http://schemas.openxmlformats.org/drawingml/2006/table">
            <a:tbl>
              <a:tblPr firstRow="1" firstCol="1" bandRow="1">
                <a:tableStyleId>{5C22544A-7EE6-4342-B048-85BDC9FD1C3A}</a:tableStyleId>
              </a:tblPr>
              <a:tblGrid>
                <a:gridCol w="1875552"/>
                <a:gridCol w="2591932"/>
                <a:gridCol w="1086453"/>
                <a:gridCol w="491027"/>
                <a:gridCol w="491747"/>
                <a:gridCol w="491747"/>
                <a:gridCol w="491747"/>
                <a:gridCol w="491747"/>
                <a:gridCol w="491747"/>
              </a:tblGrid>
              <a:tr h="858695">
                <a:tc>
                  <a:txBody>
                    <a:bodyPr/>
                    <a:lstStyle/>
                    <a:p>
                      <a:pPr marL="0" marR="0" algn="ctr">
                        <a:spcBef>
                          <a:spcPts val="0"/>
                        </a:spcBef>
                        <a:spcAft>
                          <a:spcPts val="0"/>
                        </a:spcAft>
                      </a:pPr>
                      <a:r>
                        <a:rPr lang="en-US" sz="1200" dirty="0">
                          <a:effectLst/>
                        </a:rPr>
                        <a:t>Goal</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Strategies</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Target Group</a:t>
                      </a:r>
                      <a:endParaRPr lang="en-US" sz="1200" dirty="0">
                        <a:effectLst/>
                        <a:latin typeface="Calibri" charset="0"/>
                        <a:ea typeface="Calibri" charset="0"/>
                        <a:cs typeface="Times New Roman" charset="0"/>
                      </a:endParaRPr>
                    </a:p>
                  </a:txBody>
                  <a:tcPr marL="46897" marR="46897" marT="0" marB="0" anchor="ctr"/>
                </a:tc>
                <a:tc>
                  <a:txBody>
                    <a:bodyPr/>
                    <a:lstStyle/>
                    <a:p>
                      <a:pPr marL="71755" marR="71755" algn="ctr">
                        <a:spcBef>
                          <a:spcPts val="0"/>
                        </a:spcBef>
                        <a:spcAft>
                          <a:spcPts val="0"/>
                        </a:spcAft>
                      </a:pPr>
                      <a:r>
                        <a:rPr lang="en-US" sz="1200">
                          <a:effectLst/>
                        </a:rPr>
                        <a:t>HS / CTE</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a:effectLst/>
                        </a:rPr>
                        <a:t>2-year HE</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a:effectLst/>
                        </a:rPr>
                        <a:t>4-year HE</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a:effectLst/>
                        </a:rPr>
                        <a:t>Non-profits</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a:effectLst/>
                        </a:rPr>
                        <a:t>Employers</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dirty="0">
                          <a:effectLst/>
                        </a:rPr>
                        <a:t>Gov’t</a:t>
                      </a:r>
                      <a:endParaRPr lang="en-US" sz="1200" dirty="0">
                        <a:effectLst/>
                        <a:latin typeface="Calibri" charset="0"/>
                        <a:ea typeface="Calibri" charset="0"/>
                        <a:cs typeface="Times New Roman" charset="0"/>
                      </a:endParaRPr>
                    </a:p>
                  </a:txBody>
                  <a:tcPr marL="46897" marR="46897" marT="0" marB="0" vert="vert270" anchor="ctr"/>
                </a:tc>
              </a:tr>
              <a:tr h="1518238">
                <a:tc>
                  <a:txBody>
                    <a:bodyPr/>
                    <a:lstStyle/>
                    <a:p>
                      <a:pPr marL="228600" marR="0" lvl="0" indent="-228600" algn="l">
                        <a:spcBef>
                          <a:spcPts val="0"/>
                        </a:spcBef>
                        <a:spcAft>
                          <a:spcPts val="0"/>
                        </a:spcAft>
                        <a:buFont typeface="+mj-lt"/>
                        <a:buAutoNum type="arabicPeriod"/>
                      </a:pPr>
                      <a:r>
                        <a:rPr lang="en-US" sz="1200" dirty="0">
                          <a:effectLst/>
                        </a:rPr>
                        <a:t>Increase number of adults with high quality credentials </a:t>
                      </a:r>
                      <a:endParaRPr lang="en-US" sz="1200" dirty="0">
                        <a:effectLst/>
                        <a:latin typeface="Calibri" charset="0"/>
                        <a:ea typeface="Calibri" charset="0"/>
                        <a:cs typeface="Times New Roman" charset="0"/>
                      </a:endParaRPr>
                    </a:p>
                  </a:txBody>
                  <a:tcPr marL="46897" marR="46897" marT="0" marB="0" anchor="ctr"/>
                </a:tc>
                <a:tc>
                  <a:txBody>
                    <a:bodyPr/>
                    <a:lstStyle/>
                    <a:p>
                      <a:pPr marL="342900" marR="0" lvl="0" indent="-342900" algn="l">
                        <a:spcBef>
                          <a:spcPts val="0"/>
                        </a:spcBef>
                        <a:spcAft>
                          <a:spcPts val="0"/>
                        </a:spcAft>
                        <a:buFont typeface="Arial" charset="0"/>
                        <a:buChar char="•"/>
                        <a:tabLst>
                          <a:tab pos="228600" algn="l"/>
                        </a:tabLst>
                      </a:pPr>
                      <a:r>
                        <a:rPr lang="en-US" sz="1200" dirty="0">
                          <a:effectLst/>
                        </a:rPr>
                        <a:t>Adoption of focused prior learning assessments (PLA) </a:t>
                      </a:r>
                    </a:p>
                    <a:p>
                      <a:pPr marL="342900" marR="0" lvl="0" indent="-342900" algn="l">
                        <a:spcBef>
                          <a:spcPts val="0"/>
                        </a:spcBef>
                        <a:spcAft>
                          <a:spcPts val="0"/>
                        </a:spcAft>
                        <a:buFont typeface="Arial" charset="0"/>
                        <a:buChar char="•"/>
                        <a:tabLst>
                          <a:tab pos="228600" algn="l"/>
                        </a:tabLst>
                      </a:pPr>
                      <a:r>
                        <a:rPr lang="en-US" sz="1200" dirty="0">
                          <a:effectLst/>
                        </a:rPr>
                        <a:t>Outreach to adults that started but did not complete a degree (“non-completers”) in NH </a:t>
                      </a:r>
                    </a:p>
                    <a:p>
                      <a:pPr marL="342900" marR="0" lvl="0" indent="-342900" algn="l">
                        <a:spcBef>
                          <a:spcPts val="0"/>
                        </a:spcBef>
                        <a:spcAft>
                          <a:spcPts val="0"/>
                        </a:spcAft>
                        <a:buFont typeface="Arial" charset="0"/>
                        <a:buChar char="•"/>
                        <a:tabLst>
                          <a:tab pos="228600" algn="l"/>
                        </a:tabLst>
                      </a:pPr>
                      <a:r>
                        <a:rPr lang="en-US" sz="1200" dirty="0">
                          <a:effectLst/>
                        </a:rPr>
                        <a:t>Outreach to non-completers within 2- and 4-year institutions</a:t>
                      </a:r>
                      <a:endParaRPr lang="en-US" sz="1200" dirty="0">
                        <a:effectLst/>
                        <a:latin typeface="Calibri" charset="0"/>
                        <a:ea typeface="Calibri" charset="0"/>
                        <a:cs typeface="Times New Roman" charset="0"/>
                      </a:endParaRPr>
                    </a:p>
                  </a:txBody>
                  <a:tcPr marL="46897" marR="46897" marT="0" marB="0" anchor="ctr"/>
                </a:tc>
                <a:tc>
                  <a:txBody>
                    <a:bodyPr/>
                    <a:lstStyle/>
                    <a:p>
                      <a:pPr marL="0" marR="0" algn="l">
                        <a:spcBef>
                          <a:spcPts val="0"/>
                        </a:spcBef>
                        <a:spcAft>
                          <a:spcPts val="0"/>
                        </a:spcAft>
                      </a:pPr>
                      <a:r>
                        <a:rPr lang="en-US" sz="1200" dirty="0">
                          <a:effectLst/>
                        </a:rPr>
                        <a:t>Adults with some college, no credential</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X</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X</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X</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46897" marR="46897" marT="0" marB="0" anchor="ctr"/>
                </a:tc>
              </a:tr>
              <a:tr h="1644580">
                <a:tc>
                  <a:txBody>
                    <a:bodyPr/>
                    <a:lstStyle/>
                    <a:p>
                      <a:pPr marL="228600" marR="0" lvl="0" indent="-228600" algn="l">
                        <a:spcBef>
                          <a:spcPts val="0"/>
                        </a:spcBef>
                        <a:spcAft>
                          <a:spcPts val="0"/>
                        </a:spcAft>
                        <a:buFont typeface="+mj-lt"/>
                        <a:buAutoNum type="arabicPeriod" startAt="2"/>
                      </a:pPr>
                      <a:r>
                        <a:rPr lang="en-US" sz="1200" dirty="0">
                          <a:effectLst/>
                        </a:rPr>
                        <a:t>Attract and retain more </a:t>
                      </a:r>
                      <a:r>
                        <a:rPr lang="en-US" sz="1200" dirty="0" smtClean="0">
                          <a:effectLst/>
                        </a:rPr>
                        <a:t>individuals </a:t>
                      </a:r>
                      <a:r>
                        <a:rPr lang="en-US" sz="1200" dirty="0">
                          <a:effectLst/>
                        </a:rPr>
                        <a:t>with high quality credentials in NH</a:t>
                      </a:r>
                      <a:endParaRPr lang="en-US" sz="1200" dirty="0">
                        <a:effectLst/>
                        <a:latin typeface="Calibri" charset="0"/>
                        <a:ea typeface="Calibri" charset="0"/>
                        <a:cs typeface="Times New Roman" charset="0"/>
                      </a:endParaRPr>
                    </a:p>
                  </a:txBody>
                  <a:tcPr marL="46897" marR="46897" marT="0" marB="0" anchor="ctr"/>
                </a:tc>
                <a:tc>
                  <a:txBody>
                    <a:bodyPr/>
                    <a:lstStyle/>
                    <a:p>
                      <a:pPr marL="342900" marR="0" lvl="0" indent="-342900" algn="l">
                        <a:spcBef>
                          <a:spcPts val="0"/>
                        </a:spcBef>
                        <a:spcAft>
                          <a:spcPts val="0"/>
                        </a:spcAft>
                        <a:buFont typeface="Arial" charset="0"/>
                        <a:buChar char="•"/>
                      </a:pPr>
                      <a:r>
                        <a:rPr lang="en-US" sz="1200" dirty="0">
                          <a:effectLst/>
                        </a:rPr>
                        <a:t>Link students to internships, practicums and apprenticeships</a:t>
                      </a:r>
                    </a:p>
                    <a:p>
                      <a:pPr marL="342900" marR="0" lvl="0" indent="-342900" algn="l">
                        <a:spcBef>
                          <a:spcPts val="0"/>
                        </a:spcBef>
                        <a:spcAft>
                          <a:spcPts val="0"/>
                        </a:spcAft>
                        <a:buFont typeface="Arial" charset="0"/>
                        <a:buChar char="•"/>
                      </a:pPr>
                      <a:r>
                        <a:rPr lang="en-US" sz="1200" dirty="0">
                          <a:effectLst/>
                        </a:rPr>
                        <a:t>Support programs </a:t>
                      </a:r>
                      <a:r>
                        <a:rPr lang="en-US" sz="1200">
                          <a:effectLst/>
                        </a:rPr>
                        <a:t>targeting </a:t>
                      </a:r>
                      <a:r>
                        <a:rPr lang="en-US" sz="1200" smtClean="0">
                          <a:effectLst/>
                        </a:rPr>
                        <a:t>young adults </a:t>
                      </a:r>
                      <a:r>
                        <a:rPr lang="en-US" sz="1200" dirty="0">
                          <a:effectLst/>
                        </a:rPr>
                        <a:t>to live and work in </a:t>
                      </a:r>
                      <a:r>
                        <a:rPr lang="en-US" sz="1200" dirty="0" smtClean="0">
                          <a:effectLst/>
                        </a:rPr>
                        <a:t>NH</a:t>
                      </a:r>
                    </a:p>
                    <a:p>
                      <a:pPr marL="342900" marR="0" lvl="0" indent="-342900" algn="l">
                        <a:spcBef>
                          <a:spcPts val="0"/>
                        </a:spcBef>
                        <a:spcAft>
                          <a:spcPts val="0"/>
                        </a:spcAft>
                        <a:buFont typeface="Arial" charset="0"/>
                        <a:buChar char="•"/>
                      </a:pPr>
                      <a:r>
                        <a:rPr lang="en-US" sz="1200" dirty="0" smtClean="0">
                          <a:effectLst/>
                        </a:rPr>
                        <a:t>Support efforts to enroll more out-of-state students</a:t>
                      </a:r>
                      <a:endParaRPr lang="en-US" sz="1200" dirty="0">
                        <a:effectLst/>
                      </a:endParaRPr>
                    </a:p>
                    <a:p>
                      <a:pPr marL="342900" marR="0" lvl="0" indent="-342900" algn="l">
                        <a:spcBef>
                          <a:spcPts val="0"/>
                        </a:spcBef>
                        <a:spcAft>
                          <a:spcPts val="0"/>
                        </a:spcAft>
                        <a:buFont typeface="Arial" charset="0"/>
                        <a:buChar char="•"/>
                      </a:pPr>
                      <a:r>
                        <a:rPr lang="en-US" sz="1200" dirty="0">
                          <a:effectLst/>
                        </a:rPr>
                        <a:t>Identify efforts to attract adults with high quality credentials to live and work in NH</a:t>
                      </a:r>
                      <a:endParaRPr lang="en-US" sz="1200" dirty="0">
                        <a:effectLst/>
                        <a:latin typeface="Calibri" charset="0"/>
                        <a:ea typeface="Calibri" charset="0"/>
                        <a:cs typeface="Times New Roman" charset="0"/>
                      </a:endParaRPr>
                    </a:p>
                  </a:txBody>
                  <a:tcPr marL="46897" marR="46897" marT="0" marB="0" anchor="ctr"/>
                </a:tc>
                <a:tc>
                  <a:txBody>
                    <a:bodyPr/>
                    <a:lstStyle/>
                    <a:p>
                      <a:pPr marL="0" marR="0" algn="l">
                        <a:spcBef>
                          <a:spcPts val="0"/>
                        </a:spcBef>
                        <a:spcAft>
                          <a:spcPts val="0"/>
                        </a:spcAft>
                      </a:pPr>
                      <a:r>
                        <a:rPr lang="en-US" sz="1200">
                          <a:effectLst/>
                        </a:rPr>
                        <a:t>HS and college students</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X</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X</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X</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X</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X</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X</a:t>
                      </a:r>
                      <a:endParaRPr lang="en-US" sz="1200">
                        <a:effectLst/>
                        <a:latin typeface="Calibri" charset="0"/>
                        <a:ea typeface="Calibri" charset="0"/>
                        <a:cs typeface="Times New Roman" charset="0"/>
                      </a:endParaRPr>
                    </a:p>
                  </a:txBody>
                  <a:tcPr marL="46897" marR="46897" marT="0" marB="0" anchor="ctr"/>
                </a:tc>
              </a:tr>
              <a:tr h="1644580">
                <a:tc>
                  <a:txBody>
                    <a:bodyPr/>
                    <a:lstStyle/>
                    <a:p>
                      <a:pPr marL="228600" marR="0" lvl="0" indent="-228600" algn="l">
                        <a:spcBef>
                          <a:spcPts val="0"/>
                        </a:spcBef>
                        <a:spcAft>
                          <a:spcPts val="0"/>
                        </a:spcAft>
                        <a:buFont typeface="+mj-lt"/>
                        <a:buAutoNum type="arabicPeriod" startAt="3"/>
                      </a:pPr>
                      <a:r>
                        <a:rPr lang="en-US" sz="1200" dirty="0">
                          <a:effectLst/>
                        </a:rPr>
                        <a:t>Increase employer participation in efforts that support employees with continuing their education and completing their degree </a:t>
                      </a:r>
                      <a:endParaRPr lang="en-US" sz="1200" dirty="0">
                        <a:effectLst/>
                        <a:latin typeface="Calibri" charset="0"/>
                        <a:ea typeface="Calibri" charset="0"/>
                        <a:cs typeface="Times New Roman" charset="0"/>
                      </a:endParaRPr>
                    </a:p>
                  </a:txBody>
                  <a:tcPr marL="46897" marR="46897" marT="0" marB="0" anchor="ctr"/>
                </a:tc>
                <a:tc>
                  <a:txBody>
                    <a:bodyPr/>
                    <a:lstStyle/>
                    <a:p>
                      <a:pPr marL="342900" marR="0" lvl="0" indent="-342900" algn="l">
                        <a:spcBef>
                          <a:spcPts val="0"/>
                        </a:spcBef>
                        <a:spcAft>
                          <a:spcPts val="0"/>
                        </a:spcAft>
                        <a:buFont typeface="Arial" charset="0"/>
                        <a:buChar char="•"/>
                        <a:tabLst>
                          <a:tab pos="228600" algn="l"/>
                          <a:tab pos="457200" algn="l"/>
                        </a:tabLst>
                      </a:pPr>
                      <a:r>
                        <a:rPr lang="en-US" sz="1200" dirty="0">
                          <a:effectLst/>
                        </a:rPr>
                        <a:t>Explore, plan and implement an employer initiative that supports this goal, such as Next Step Maine or other similar effort. </a:t>
                      </a:r>
                      <a:endParaRPr lang="en-US" sz="1200" dirty="0">
                        <a:effectLst/>
                        <a:latin typeface="Calibri" charset="0"/>
                        <a:ea typeface="Calibri" charset="0"/>
                        <a:cs typeface="Times New Roman" charset="0"/>
                      </a:endParaRPr>
                    </a:p>
                  </a:txBody>
                  <a:tcPr marL="46897" marR="46897" marT="0" marB="0" anchor="ctr"/>
                </a:tc>
                <a:tc>
                  <a:txBody>
                    <a:bodyPr/>
                    <a:lstStyle/>
                    <a:p>
                      <a:pPr marL="0" marR="0" algn="l">
                        <a:spcBef>
                          <a:spcPts val="0"/>
                        </a:spcBef>
                        <a:spcAft>
                          <a:spcPts val="0"/>
                        </a:spcAft>
                      </a:pPr>
                      <a:r>
                        <a:rPr lang="en-US" sz="1200">
                          <a:effectLst/>
                        </a:rPr>
                        <a:t>Adults</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 </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X</a:t>
                      </a:r>
                      <a:endParaRPr lang="en-US" sz="120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X</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X</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 </a:t>
                      </a:r>
                      <a:endParaRPr lang="en-US" sz="1200" dirty="0">
                        <a:effectLst/>
                        <a:latin typeface="Calibri" charset="0"/>
                        <a:ea typeface="Calibri" charset="0"/>
                        <a:cs typeface="Times New Roman" charset="0"/>
                      </a:endParaRPr>
                    </a:p>
                  </a:txBody>
                  <a:tcPr marL="46897" marR="46897" marT="0" marB="0" anchor="ctr"/>
                </a:tc>
              </a:tr>
            </a:tbl>
          </a:graphicData>
        </a:graphic>
      </p:graphicFrame>
    </p:spTree>
    <p:extLst>
      <p:ext uri="{BB962C8B-B14F-4D97-AF65-F5344CB8AC3E}">
        <p14:creationId xmlns:p14="http://schemas.microsoft.com/office/powerpoint/2010/main" val="1173491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pPr marL="45720" indent="0">
              <a:buNone/>
            </a:pPr>
            <a:endParaRPr lang="en-US" dirty="0"/>
          </a:p>
          <a:p>
            <a:pPr lvl="1"/>
            <a:endParaRPr lang="en-US" dirty="0"/>
          </a:p>
        </p:txBody>
      </p:sp>
      <p:sp>
        <p:nvSpPr>
          <p:cNvPr id="3" name="Title 2"/>
          <p:cNvSpPr>
            <a:spLocks noGrp="1"/>
          </p:cNvSpPr>
          <p:nvPr>
            <p:ph type="title"/>
          </p:nvPr>
        </p:nvSpPr>
        <p:spPr>
          <a:xfrm>
            <a:off x="457200" y="274638"/>
            <a:ext cx="8229600" cy="612466"/>
          </a:xfrm>
        </p:spPr>
        <p:txBody>
          <a:bodyPr/>
          <a:lstStyle/>
          <a:p>
            <a:r>
              <a:rPr lang="en-US" cap="small" dirty="0" smtClean="0"/>
              <a:t>Achieving 65x25 (cont.)</a:t>
            </a:r>
            <a:endParaRPr lang="en-US" cap="small" dirty="0"/>
          </a:p>
        </p:txBody>
      </p:sp>
      <p:graphicFrame>
        <p:nvGraphicFramePr>
          <p:cNvPr id="8" name="Table 7"/>
          <p:cNvGraphicFramePr>
            <a:graphicFrameLocks noGrp="1"/>
          </p:cNvGraphicFramePr>
          <p:nvPr>
            <p:extLst>
              <p:ext uri="{D42A27DB-BD31-4B8C-83A1-F6EECF244321}">
                <p14:modId xmlns:p14="http://schemas.microsoft.com/office/powerpoint/2010/main" val="1143537831"/>
              </p:ext>
            </p:extLst>
          </p:nvPr>
        </p:nvGraphicFramePr>
        <p:xfrm>
          <a:off x="380997" y="887105"/>
          <a:ext cx="8503699" cy="5658361"/>
        </p:xfrm>
        <a:graphic>
          <a:graphicData uri="http://schemas.openxmlformats.org/drawingml/2006/table">
            <a:tbl>
              <a:tblPr firstRow="1" firstCol="1" bandRow="1">
                <a:tableStyleId>{5C22544A-7EE6-4342-B048-85BDC9FD1C3A}</a:tableStyleId>
              </a:tblPr>
              <a:tblGrid>
                <a:gridCol w="1875552"/>
                <a:gridCol w="2591932"/>
                <a:gridCol w="1086453"/>
                <a:gridCol w="491027"/>
                <a:gridCol w="491747"/>
                <a:gridCol w="491747"/>
                <a:gridCol w="491747"/>
                <a:gridCol w="491747"/>
                <a:gridCol w="491747"/>
              </a:tblGrid>
              <a:tr h="858695">
                <a:tc>
                  <a:txBody>
                    <a:bodyPr/>
                    <a:lstStyle/>
                    <a:p>
                      <a:pPr marL="0" marR="0" algn="ctr">
                        <a:spcBef>
                          <a:spcPts val="0"/>
                        </a:spcBef>
                        <a:spcAft>
                          <a:spcPts val="0"/>
                        </a:spcAft>
                      </a:pPr>
                      <a:r>
                        <a:rPr lang="en-US" sz="1200" dirty="0">
                          <a:effectLst/>
                        </a:rPr>
                        <a:t>Goal</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Strategies</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Target Group</a:t>
                      </a:r>
                      <a:endParaRPr lang="en-US" sz="1200" dirty="0">
                        <a:effectLst/>
                        <a:latin typeface="Calibri" charset="0"/>
                        <a:ea typeface="Calibri" charset="0"/>
                        <a:cs typeface="Times New Roman" charset="0"/>
                      </a:endParaRPr>
                    </a:p>
                  </a:txBody>
                  <a:tcPr marL="46897" marR="46897" marT="0" marB="0" anchor="ctr"/>
                </a:tc>
                <a:tc>
                  <a:txBody>
                    <a:bodyPr/>
                    <a:lstStyle/>
                    <a:p>
                      <a:pPr marL="71755" marR="71755" algn="ctr">
                        <a:spcBef>
                          <a:spcPts val="0"/>
                        </a:spcBef>
                        <a:spcAft>
                          <a:spcPts val="0"/>
                        </a:spcAft>
                      </a:pPr>
                      <a:r>
                        <a:rPr lang="en-US" sz="1200" dirty="0">
                          <a:effectLst/>
                        </a:rPr>
                        <a:t>HS / CTE</a:t>
                      </a:r>
                      <a:endParaRPr lang="en-US" sz="1200" dirty="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dirty="0">
                          <a:effectLst/>
                        </a:rPr>
                        <a:t>2-year HE</a:t>
                      </a:r>
                      <a:endParaRPr lang="en-US" sz="1200" dirty="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dirty="0">
                          <a:effectLst/>
                        </a:rPr>
                        <a:t>4-year HE</a:t>
                      </a:r>
                      <a:endParaRPr lang="en-US" sz="1200" dirty="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dirty="0">
                          <a:effectLst/>
                        </a:rPr>
                        <a:t>Non-profits</a:t>
                      </a:r>
                      <a:endParaRPr lang="en-US" sz="1200" dirty="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dirty="0">
                          <a:effectLst/>
                        </a:rPr>
                        <a:t>Employers</a:t>
                      </a:r>
                      <a:endParaRPr lang="en-US" sz="1200" dirty="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dirty="0">
                          <a:effectLst/>
                        </a:rPr>
                        <a:t>Gov’t</a:t>
                      </a:r>
                      <a:endParaRPr lang="en-US" sz="1200" dirty="0">
                        <a:effectLst/>
                        <a:latin typeface="Calibri" charset="0"/>
                        <a:ea typeface="Calibri" charset="0"/>
                        <a:cs typeface="Times New Roman" charset="0"/>
                      </a:endParaRPr>
                    </a:p>
                  </a:txBody>
                  <a:tcPr marL="46897" marR="46897" marT="0" marB="0" vert="vert270" anchor="ctr"/>
                </a:tc>
              </a:tr>
              <a:tr h="724445">
                <a:tc>
                  <a:txBody>
                    <a:bodyPr/>
                    <a:lstStyle/>
                    <a:p>
                      <a:pPr marL="342900" marR="0" lvl="0" indent="-342900" algn="l">
                        <a:spcBef>
                          <a:spcPts val="0"/>
                        </a:spcBef>
                        <a:spcAft>
                          <a:spcPts val="0"/>
                        </a:spcAft>
                        <a:buFont typeface="+mj-lt"/>
                        <a:buAutoNum type="arabicPeriod" startAt="4"/>
                      </a:pPr>
                      <a:r>
                        <a:rPr lang="en-US" sz="1200" b="1" dirty="0">
                          <a:solidFill>
                            <a:srgbClr val="FFFFFF"/>
                          </a:solidFill>
                          <a:effectLst/>
                          <a:latin typeface="Calibri" charset="0"/>
                          <a:ea typeface="Calibri" charset="0"/>
                          <a:cs typeface="Times New Roman" charset="0"/>
                        </a:rPr>
                        <a:t>Improve career pathways</a:t>
                      </a:r>
                      <a:endParaRPr lang="en-US" sz="1200" dirty="0">
                        <a:effectLst/>
                        <a:latin typeface="Calibri" charset="0"/>
                        <a:ea typeface="Calibri" charset="0"/>
                        <a:cs typeface="Times New Roman" charset="0"/>
                      </a:endParaRPr>
                    </a:p>
                  </a:txBody>
                  <a:tcPr marL="68580" marR="68580" marT="0" marB="0" anchor="ctr"/>
                </a:tc>
                <a:tc>
                  <a:txBody>
                    <a:bodyPr/>
                    <a:lstStyle/>
                    <a:p>
                      <a:pPr marL="342900" marR="0" lvl="0" indent="-342900" algn="l">
                        <a:spcBef>
                          <a:spcPts val="0"/>
                        </a:spcBef>
                        <a:spcAft>
                          <a:spcPts val="0"/>
                        </a:spcAft>
                        <a:buFont typeface="Arial" charset="0"/>
                        <a:buChar char="•"/>
                        <a:tabLst>
                          <a:tab pos="228600" algn="l"/>
                          <a:tab pos="457200" algn="l"/>
                        </a:tabLst>
                      </a:pPr>
                      <a:r>
                        <a:rPr lang="en-US" sz="1200" b="0" dirty="0">
                          <a:solidFill>
                            <a:schemeClr val="tx1"/>
                          </a:solidFill>
                          <a:effectLst/>
                          <a:latin typeface="Calibri" charset="0"/>
                          <a:ea typeface="Calibri" charset="0"/>
                          <a:cs typeface="Times New Roman" charset="0"/>
                        </a:rPr>
                        <a:t>Develop sector-specific workforce education </a:t>
                      </a:r>
                      <a:r>
                        <a:rPr lang="en-US" sz="1200" b="0" dirty="0" smtClean="0">
                          <a:solidFill>
                            <a:schemeClr val="tx1"/>
                          </a:solidFill>
                          <a:effectLst/>
                          <a:latin typeface="Calibri" charset="0"/>
                          <a:ea typeface="Calibri" charset="0"/>
                          <a:cs typeface="Times New Roman" charset="0"/>
                        </a:rPr>
                        <a:t>pathways</a:t>
                      </a:r>
                      <a:endParaRPr lang="en-US" sz="1200" b="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lgn="l">
                        <a:spcBef>
                          <a:spcPts val="0"/>
                        </a:spcBef>
                        <a:spcAft>
                          <a:spcPts val="0"/>
                        </a:spcAft>
                      </a:pPr>
                      <a:r>
                        <a:rPr lang="en-US" sz="1200" b="0" dirty="0">
                          <a:solidFill>
                            <a:schemeClr val="tx1"/>
                          </a:solidFill>
                          <a:effectLst/>
                          <a:latin typeface="Calibri" charset="0"/>
                          <a:ea typeface="Calibri" charset="0"/>
                          <a:cs typeface="Times New Roman" charset="0"/>
                        </a:rPr>
                        <a:t>Adults with some college, no degree</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 </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r>
              <a:tr h="1514901">
                <a:tc>
                  <a:txBody>
                    <a:bodyPr/>
                    <a:lstStyle/>
                    <a:p>
                      <a:pPr marL="342900" marR="0" lvl="0" indent="-342900" algn="l">
                        <a:spcBef>
                          <a:spcPts val="0"/>
                        </a:spcBef>
                        <a:spcAft>
                          <a:spcPts val="0"/>
                        </a:spcAft>
                        <a:buFont typeface="+mj-lt"/>
                        <a:buAutoNum type="arabicPeriod" startAt="5"/>
                      </a:pPr>
                      <a:r>
                        <a:rPr lang="en-US" sz="1200" b="1" dirty="0">
                          <a:solidFill>
                            <a:srgbClr val="FFFFFF"/>
                          </a:solidFill>
                          <a:effectLst/>
                          <a:latin typeface="Calibri" charset="0"/>
                          <a:ea typeface="Calibri" charset="0"/>
                          <a:cs typeface="Times New Roman" charset="0"/>
                        </a:rPr>
                        <a:t>Increase number of NH high school students  attending college in NH</a:t>
                      </a:r>
                      <a:endParaRPr lang="en-US" sz="1200" dirty="0">
                        <a:effectLst/>
                        <a:latin typeface="Calibri" charset="0"/>
                        <a:ea typeface="Calibri" charset="0"/>
                        <a:cs typeface="Times New Roman" charset="0"/>
                      </a:endParaRPr>
                    </a:p>
                  </a:txBody>
                  <a:tcPr marL="68580" marR="68580" marT="0" marB="0" anchor="ctr"/>
                </a:tc>
                <a:tc>
                  <a:txBody>
                    <a:bodyPr/>
                    <a:lstStyle/>
                    <a:p>
                      <a:pPr marL="342900" marR="0" lvl="0" indent="-342900" algn="l">
                        <a:spcBef>
                          <a:spcPts val="0"/>
                        </a:spcBef>
                        <a:spcAft>
                          <a:spcPts val="0"/>
                        </a:spcAft>
                        <a:buFont typeface="Arial" charset="0"/>
                        <a:buChar char="•"/>
                        <a:tabLst>
                          <a:tab pos="228600" algn="l"/>
                          <a:tab pos="457200" algn="l"/>
                        </a:tabLst>
                      </a:pPr>
                      <a:r>
                        <a:rPr lang="en-US" sz="1200" dirty="0">
                          <a:effectLst/>
                          <a:latin typeface="Calibri" charset="0"/>
                          <a:ea typeface="Calibri" charset="0"/>
                          <a:cs typeface="Times New Roman" charset="0"/>
                        </a:rPr>
                        <a:t>Facilitate achievement of initial credentials in HS</a:t>
                      </a:r>
                    </a:p>
                    <a:p>
                      <a:pPr marL="342900" marR="0" lvl="0" indent="-342900" algn="l">
                        <a:spcBef>
                          <a:spcPts val="0"/>
                        </a:spcBef>
                        <a:spcAft>
                          <a:spcPts val="0"/>
                        </a:spcAft>
                        <a:buFont typeface="Arial" charset="0"/>
                        <a:buChar char="•"/>
                        <a:tabLst>
                          <a:tab pos="228600" algn="l"/>
                        </a:tabLst>
                      </a:pPr>
                      <a:r>
                        <a:rPr lang="en-US" sz="1200" dirty="0">
                          <a:effectLst/>
                          <a:latin typeface="Calibri" charset="0"/>
                          <a:ea typeface="Calibri" charset="0"/>
                          <a:cs typeface="Times New Roman" charset="0"/>
                        </a:rPr>
                        <a:t>Support dual enrollment programs (e.g., Running Start, early college programs)</a:t>
                      </a:r>
                    </a:p>
                    <a:p>
                      <a:pPr marL="342900" marR="0" lvl="0" indent="-342900" algn="l">
                        <a:spcBef>
                          <a:spcPts val="0"/>
                        </a:spcBef>
                        <a:spcAft>
                          <a:spcPts val="0"/>
                        </a:spcAft>
                        <a:buFont typeface="Arial" charset="0"/>
                        <a:buChar char="•"/>
                        <a:tabLst>
                          <a:tab pos="228600" algn="l"/>
                        </a:tabLst>
                      </a:pPr>
                      <a:r>
                        <a:rPr lang="en-US" sz="1200" dirty="0">
                          <a:effectLst/>
                          <a:latin typeface="Calibri" charset="0"/>
                          <a:ea typeface="Calibri" charset="0"/>
                          <a:cs typeface="Times New Roman" charset="0"/>
                        </a:rPr>
                        <a:t>Expand competency-based learning</a:t>
                      </a:r>
                    </a:p>
                    <a:p>
                      <a:pPr marL="342900" marR="0" lvl="0" indent="-342900" algn="l">
                        <a:spcBef>
                          <a:spcPts val="0"/>
                        </a:spcBef>
                        <a:spcAft>
                          <a:spcPts val="0"/>
                        </a:spcAft>
                        <a:buFont typeface="Arial" charset="0"/>
                        <a:buChar char="•"/>
                        <a:tabLst>
                          <a:tab pos="228600" algn="l"/>
                        </a:tabLst>
                      </a:pPr>
                      <a:r>
                        <a:rPr lang="en-US" sz="1200" dirty="0">
                          <a:effectLst/>
                          <a:latin typeface="Calibri" charset="0"/>
                          <a:ea typeface="Calibri" charset="0"/>
                          <a:cs typeface="Times New Roman" charset="0"/>
                        </a:rPr>
                        <a:t>Expand experiential learning</a:t>
                      </a:r>
                    </a:p>
                  </a:txBody>
                  <a:tcPr marL="68580" marR="68580" marT="0" marB="0" anchor="ctr"/>
                </a:tc>
                <a:tc>
                  <a:txBody>
                    <a:bodyPr/>
                    <a:lstStyle/>
                    <a:p>
                      <a:pPr marL="0" marR="0" algn="l">
                        <a:spcBef>
                          <a:spcPts val="0"/>
                        </a:spcBef>
                        <a:spcAft>
                          <a:spcPts val="0"/>
                        </a:spcAft>
                      </a:pPr>
                      <a:r>
                        <a:rPr lang="en-US" sz="1200" dirty="0">
                          <a:effectLst/>
                          <a:latin typeface="Calibri" charset="0"/>
                          <a:ea typeface="Calibri" charset="0"/>
                          <a:cs typeface="Times New Roman" charset="0"/>
                        </a:rPr>
                        <a:t>NH high school students</a:t>
                      </a:r>
                    </a:p>
                  </a:txBody>
                  <a:tcPr marL="68580" marR="68580" marT="0" marB="0" anchor="ctr"/>
                </a:tc>
                <a:tc>
                  <a:txBody>
                    <a:bodyPr/>
                    <a:lstStyle/>
                    <a:p>
                      <a:pPr marL="0" marR="0" algn="ctr">
                        <a:spcBef>
                          <a:spcPts val="0"/>
                        </a:spcBef>
                        <a:spcAft>
                          <a:spcPts val="0"/>
                        </a:spcAft>
                      </a:pPr>
                      <a:r>
                        <a:rPr lang="en-US" sz="1200">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 </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 </a:t>
                      </a:r>
                    </a:p>
                  </a:txBody>
                  <a:tcPr marL="68580" marR="68580" marT="0" marB="0" anchor="ctr"/>
                </a:tc>
              </a:tr>
              <a:tr h="1644580">
                <a:tc>
                  <a:txBody>
                    <a:bodyPr/>
                    <a:lstStyle/>
                    <a:p>
                      <a:pPr marL="342900" marR="0" lvl="0" indent="-342900" algn="l">
                        <a:spcBef>
                          <a:spcPts val="0"/>
                        </a:spcBef>
                        <a:spcAft>
                          <a:spcPts val="0"/>
                        </a:spcAft>
                        <a:buFont typeface="+mj-lt"/>
                        <a:buAutoNum type="arabicPeriod" startAt="6"/>
                      </a:pPr>
                      <a:r>
                        <a:rPr lang="en-US" sz="1200" b="1" dirty="0">
                          <a:solidFill>
                            <a:srgbClr val="FFFFFF"/>
                          </a:solidFill>
                          <a:effectLst/>
                          <a:latin typeface="Calibri" charset="0"/>
                          <a:ea typeface="Calibri" charset="0"/>
                          <a:cs typeface="Times New Roman" charset="0"/>
                        </a:rPr>
                        <a:t>Improve postsecondary persistence and completion</a:t>
                      </a:r>
                      <a:endParaRPr lang="en-US" sz="1200" dirty="0">
                        <a:effectLst/>
                        <a:latin typeface="Calibri" charset="0"/>
                        <a:ea typeface="Calibri" charset="0"/>
                        <a:cs typeface="Times New Roman" charset="0"/>
                      </a:endParaRPr>
                    </a:p>
                  </a:txBody>
                  <a:tcPr marL="68580" marR="68580" marT="0" marB="0" anchor="ctr"/>
                </a:tc>
                <a:tc>
                  <a:txBody>
                    <a:bodyPr/>
                    <a:lstStyle/>
                    <a:p>
                      <a:pPr marL="342900" marR="0" lvl="0" indent="-342900" algn="l">
                        <a:spcBef>
                          <a:spcPts val="0"/>
                        </a:spcBef>
                        <a:spcAft>
                          <a:spcPts val="0"/>
                        </a:spcAft>
                        <a:buFont typeface="Arial" charset="0"/>
                        <a:buChar char="•"/>
                        <a:tabLst>
                          <a:tab pos="228600" algn="l"/>
                          <a:tab pos="457200" algn="l"/>
                        </a:tabLst>
                      </a:pPr>
                      <a:r>
                        <a:rPr lang="en-US" sz="1200" dirty="0">
                          <a:effectLst/>
                          <a:latin typeface="Calibri" charset="0"/>
                          <a:ea typeface="Calibri" charset="0"/>
                          <a:cs typeface="Times New Roman" charset="0"/>
                        </a:rPr>
                        <a:t>Implement policies and programs that reduce time to credential and </a:t>
                      </a:r>
                      <a:r>
                        <a:rPr lang="en-US" sz="1200" dirty="0" smtClean="0">
                          <a:effectLst/>
                          <a:latin typeface="Calibri" charset="0"/>
                          <a:ea typeface="Calibri" charset="0"/>
                          <a:cs typeface="Times New Roman" charset="0"/>
                        </a:rPr>
                        <a:t>removes</a:t>
                      </a:r>
                      <a:r>
                        <a:rPr lang="en-US" sz="1200" baseline="0" dirty="0" smtClean="0">
                          <a:effectLst/>
                          <a:latin typeface="Calibri" charset="0"/>
                          <a:ea typeface="Calibri" charset="0"/>
                          <a:cs typeface="Times New Roman" charset="0"/>
                        </a:rPr>
                        <a:t> </a:t>
                      </a:r>
                      <a:r>
                        <a:rPr lang="en-US" sz="1200" dirty="0" smtClean="0">
                          <a:effectLst/>
                          <a:latin typeface="Calibri" charset="0"/>
                          <a:ea typeface="Calibri" charset="0"/>
                          <a:cs typeface="Times New Roman" charset="0"/>
                        </a:rPr>
                        <a:t>barriers </a:t>
                      </a:r>
                      <a:r>
                        <a:rPr lang="en-US" sz="1200" dirty="0">
                          <a:effectLst/>
                          <a:latin typeface="Calibri" charset="0"/>
                          <a:ea typeface="Calibri" charset="0"/>
                          <a:cs typeface="Times New Roman" charset="0"/>
                        </a:rPr>
                        <a:t>to completion, including:</a:t>
                      </a:r>
                    </a:p>
                    <a:p>
                      <a:pPr marL="742950" marR="0" lvl="1" indent="-285750" algn="l" defTabSz="457200" rtl="0" eaLnBrk="1" fontAlgn="auto" latinLnBrk="0" hangingPunct="1">
                        <a:lnSpc>
                          <a:spcPct val="100000"/>
                        </a:lnSpc>
                        <a:spcBef>
                          <a:spcPts val="0"/>
                        </a:spcBef>
                        <a:spcAft>
                          <a:spcPts val="0"/>
                        </a:spcAft>
                        <a:buClrTx/>
                        <a:buSzTx/>
                        <a:buFont typeface="Arial" charset="0"/>
                        <a:buChar char="•"/>
                        <a:tabLst>
                          <a:tab pos="685800" algn="l"/>
                        </a:tabLst>
                        <a:defRPr/>
                      </a:pPr>
                      <a:r>
                        <a:rPr lang="en-US" sz="1200" dirty="0" smtClean="0">
                          <a:effectLst/>
                          <a:latin typeface="Calibri" charset="0"/>
                          <a:ea typeface="Calibri" charset="0"/>
                          <a:cs typeface="Times New Roman" charset="0"/>
                        </a:rPr>
                        <a:t>Guided pathways</a:t>
                      </a:r>
                    </a:p>
                    <a:p>
                      <a:pPr marL="742950" marR="0" lvl="1" indent="-285750" algn="l">
                        <a:spcBef>
                          <a:spcPts val="0"/>
                        </a:spcBef>
                        <a:spcAft>
                          <a:spcPts val="0"/>
                        </a:spcAft>
                        <a:buFont typeface="Arial" charset="0"/>
                        <a:buChar char="•"/>
                        <a:tabLst>
                          <a:tab pos="685800" algn="l"/>
                        </a:tabLst>
                      </a:pPr>
                      <a:r>
                        <a:rPr lang="en-US" sz="1200" dirty="0" smtClean="0">
                          <a:effectLst/>
                          <a:latin typeface="Calibri" charset="0"/>
                          <a:ea typeface="Calibri" charset="0"/>
                          <a:cs typeface="Times New Roman" charset="0"/>
                        </a:rPr>
                        <a:t>Block </a:t>
                      </a:r>
                      <a:r>
                        <a:rPr lang="en-US" sz="1200" dirty="0">
                          <a:effectLst/>
                          <a:latin typeface="Calibri" charset="0"/>
                          <a:ea typeface="Calibri" charset="0"/>
                          <a:cs typeface="Times New Roman" charset="0"/>
                        </a:rPr>
                        <a:t>scheduling</a:t>
                      </a:r>
                    </a:p>
                    <a:p>
                      <a:pPr marL="742950" marR="0" lvl="1" indent="-285750" algn="l">
                        <a:spcBef>
                          <a:spcPts val="0"/>
                        </a:spcBef>
                        <a:spcAft>
                          <a:spcPts val="0"/>
                        </a:spcAft>
                        <a:buFont typeface="Arial" charset="0"/>
                        <a:buChar char="•"/>
                        <a:tabLst>
                          <a:tab pos="685800" algn="l"/>
                        </a:tabLst>
                      </a:pPr>
                      <a:r>
                        <a:rPr lang="en-US" sz="1200" dirty="0">
                          <a:effectLst/>
                          <a:latin typeface="Calibri" charset="0"/>
                          <a:ea typeface="Calibri" charset="0"/>
                          <a:cs typeface="Times New Roman" charset="0"/>
                        </a:rPr>
                        <a:t>Structured schedules</a:t>
                      </a:r>
                    </a:p>
                    <a:p>
                      <a:pPr marL="742950" marR="0" lvl="1" indent="-285750" algn="l">
                        <a:spcBef>
                          <a:spcPts val="0"/>
                        </a:spcBef>
                        <a:spcAft>
                          <a:spcPts val="0"/>
                        </a:spcAft>
                        <a:buFont typeface="Arial" charset="0"/>
                        <a:buChar char="•"/>
                        <a:tabLst>
                          <a:tab pos="685800" algn="l"/>
                        </a:tabLst>
                      </a:pPr>
                      <a:r>
                        <a:rPr lang="en-US" sz="1200" dirty="0" smtClean="0">
                          <a:effectLst/>
                          <a:latin typeface="Calibri" charset="0"/>
                          <a:ea typeface="Calibri" charset="0"/>
                          <a:cs typeface="Times New Roman" charset="0"/>
                        </a:rPr>
                        <a:t>Full-time </a:t>
                      </a:r>
                      <a:r>
                        <a:rPr lang="en-US" sz="1200" dirty="0">
                          <a:effectLst/>
                          <a:latin typeface="Calibri" charset="0"/>
                          <a:ea typeface="Calibri" charset="0"/>
                          <a:cs typeface="Times New Roman" charset="0"/>
                        </a:rPr>
                        <a:t>is 15 credits</a:t>
                      </a:r>
                    </a:p>
                    <a:p>
                      <a:pPr marL="742950" marR="0" lvl="1" indent="-285750" algn="l">
                        <a:spcBef>
                          <a:spcPts val="0"/>
                        </a:spcBef>
                        <a:spcAft>
                          <a:spcPts val="0"/>
                        </a:spcAft>
                        <a:buFont typeface="Arial" charset="0"/>
                        <a:buChar char="•"/>
                        <a:tabLst>
                          <a:tab pos="685800" algn="l"/>
                        </a:tabLst>
                      </a:pPr>
                      <a:r>
                        <a:rPr lang="en-US" sz="1200" dirty="0">
                          <a:effectLst/>
                          <a:latin typeface="Calibri" charset="0"/>
                          <a:ea typeface="Calibri" charset="0"/>
                          <a:cs typeface="Times New Roman" charset="0"/>
                        </a:rPr>
                        <a:t>Co-requisite remediation courses </a:t>
                      </a:r>
                    </a:p>
                    <a:p>
                      <a:pPr marL="342900" marR="0" lvl="0" indent="-342900" algn="l">
                        <a:spcBef>
                          <a:spcPts val="0"/>
                        </a:spcBef>
                        <a:spcAft>
                          <a:spcPts val="0"/>
                        </a:spcAft>
                        <a:buFont typeface="Arial" charset="0"/>
                        <a:buChar char="•"/>
                        <a:tabLst>
                          <a:tab pos="228600" algn="l"/>
                          <a:tab pos="457200" algn="l"/>
                        </a:tabLst>
                      </a:pPr>
                      <a:r>
                        <a:rPr lang="en-US" sz="1200" dirty="0">
                          <a:effectLst/>
                          <a:latin typeface="Calibri" charset="0"/>
                          <a:ea typeface="Calibri" charset="0"/>
                          <a:cs typeface="Times New Roman" charset="0"/>
                        </a:rPr>
                        <a:t>Implement outreach program to contact students who have failed to register on-time</a:t>
                      </a:r>
                    </a:p>
                    <a:p>
                      <a:pPr marL="342900" marR="0" lvl="0" indent="-342900" algn="l">
                        <a:spcBef>
                          <a:spcPts val="0"/>
                        </a:spcBef>
                        <a:spcAft>
                          <a:spcPts val="0"/>
                        </a:spcAft>
                        <a:buFont typeface="Arial" charset="0"/>
                        <a:buChar char="•"/>
                        <a:tabLst>
                          <a:tab pos="228600" algn="l"/>
                          <a:tab pos="457200" algn="l"/>
                        </a:tabLst>
                      </a:pPr>
                      <a:r>
                        <a:rPr lang="en-US" sz="1200" dirty="0">
                          <a:effectLst/>
                          <a:latin typeface="Calibri" charset="0"/>
                          <a:ea typeface="Calibri" charset="0"/>
                          <a:cs typeface="Times New Roman" charset="0"/>
                        </a:rPr>
                        <a:t>Develop robust transfer programs</a:t>
                      </a:r>
                    </a:p>
                  </a:txBody>
                  <a:tcPr marL="68580" marR="68580" marT="0" marB="0"/>
                </a:tc>
                <a:tc>
                  <a:txBody>
                    <a:bodyPr/>
                    <a:lstStyle/>
                    <a:p>
                      <a:pPr marL="0" marR="0" algn="l">
                        <a:spcBef>
                          <a:spcPts val="0"/>
                        </a:spcBef>
                        <a:spcAft>
                          <a:spcPts val="0"/>
                        </a:spcAft>
                      </a:pPr>
                      <a:r>
                        <a:rPr lang="en-US" sz="1200" dirty="0">
                          <a:effectLst/>
                          <a:latin typeface="Calibri" charset="0"/>
                          <a:ea typeface="Calibri" charset="0"/>
                          <a:cs typeface="Times New Roman" charset="0"/>
                        </a:rPr>
                        <a:t>All students with focus on working adults/non-traditional students/low skilled workers</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 </a:t>
                      </a:r>
                    </a:p>
                  </a:txBody>
                  <a:tcPr marL="68580" marR="68580" marT="0" marB="0" anchor="ctr"/>
                </a:tc>
                <a:tc>
                  <a:txBody>
                    <a:bodyPr/>
                    <a:lstStyle/>
                    <a:p>
                      <a:pPr marL="0" marR="0" algn="ctr">
                        <a:spcBef>
                          <a:spcPts val="0"/>
                        </a:spcBef>
                        <a:spcAft>
                          <a:spcPts val="0"/>
                        </a:spcAft>
                      </a:pPr>
                      <a:r>
                        <a:rPr lang="en-US" sz="1200">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 </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 </a:t>
                      </a:r>
                    </a:p>
                  </a:txBody>
                  <a:tcPr marL="68580" marR="68580" marT="0" marB="0" anchor="ctr"/>
                </a:tc>
                <a:tc>
                  <a:txBody>
                    <a:bodyPr/>
                    <a:lstStyle/>
                    <a:p>
                      <a:pPr marL="0" marR="0" algn="ctr">
                        <a:spcBef>
                          <a:spcPts val="0"/>
                        </a:spcBef>
                        <a:spcAft>
                          <a:spcPts val="0"/>
                        </a:spcAft>
                      </a:pPr>
                      <a:r>
                        <a:rPr lang="en-US" sz="1200" dirty="0">
                          <a:effectLst/>
                          <a:latin typeface="Calibri" charset="0"/>
                          <a:ea typeface="Calibri" charset="0"/>
                          <a:cs typeface="Times New Roman" charset="0"/>
                        </a:rPr>
                        <a:t> </a:t>
                      </a:r>
                    </a:p>
                  </a:txBody>
                  <a:tcPr marL="68580" marR="68580" marT="0" marB="0" anchor="ctr"/>
                </a:tc>
              </a:tr>
            </a:tbl>
          </a:graphicData>
        </a:graphic>
      </p:graphicFrame>
    </p:spTree>
    <p:extLst>
      <p:ext uri="{BB962C8B-B14F-4D97-AF65-F5344CB8AC3E}">
        <p14:creationId xmlns:p14="http://schemas.microsoft.com/office/powerpoint/2010/main" val="985156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pPr marL="45720" indent="0">
              <a:buNone/>
            </a:pPr>
            <a:endParaRPr lang="en-US" dirty="0"/>
          </a:p>
          <a:p>
            <a:pPr lvl="1"/>
            <a:endParaRPr lang="en-US" dirty="0"/>
          </a:p>
        </p:txBody>
      </p:sp>
      <p:sp>
        <p:nvSpPr>
          <p:cNvPr id="3" name="Title 2"/>
          <p:cNvSpPr>
            <a:spLocks noGrp="1"/>
          </p:cNvSpPr>
          <p:nvPr>
            <p:ph type="title"/>
          </p:nvPr>
        </p:nvSpPr>
        <p:spPr>
          <a:xfrm>
            <a:off x="457200" y="274638"/>
            <a:ext cx="8229600" cy="612466"/>
          </a:xfrm>
        </p:spPr>
        <p:txBody>
          <a:bodyPr/>
          <a:lstStyle/>
          <a:p>
            <a:r>
              <a:rPr lang="en-US" cap="small" dirty="0" smtClean="0"/>
              <a:t>Achieving 65x25 (cont.)</a:t>
            </a:r>
            <a:endParaRPr lang="en-US" cap="small" dirty="0"/>
          </a:p>
        </p:txBody>
      </p:sp>
      <p:graphicFrame>
        <p:nvGraphicFramePr>
          <p:cNvPr id="8" name="Table 7"/>
          <p:cNvGraphicFramePr>
            <a:graphicFrameLocks noGrp="1"/>
          </p:cNvGraphicFramePr>
          <p:nvPr>
            <p:extLst>
              <p:ext uri="{D42A27DB-BD31-4B8C-83A1-F6EECF244321}">
                <p14:modId xmlns:p14="http://schemas.microsoft.com/office/powerpoint/2010/main" val="915527356"/>
              </p:ext>
            </p:extLst>
          </p:nvPr>
        </p:nvGraphicFramePr>
        <p:xfrm>
          <a:off x="380997" y="887105"/>
          <a:ext cx="8503699" cy="2138855"/>
        </p:xfrm>
        <a:graphic>
          <a:graphicData uri="http://schemas.openxmlformats.org/drawingml/2006/table">
            <a:tbl>
              <a:tblPr firstRow="1" firstCol="1" bandRow="1">
                <a:tableStyleId>{5C22544A-7EE6-4342-B048-85BDC9FD1C3A}</a:tableStyleId>
              </a:tblPr>
              <a:tblGrid>
                <a:gridCol w="1875552"/>
                <a:gridCol w="2591932"/>
                <a:gridCol w="1086453"/>
                <a:gridCol w="491027"/>
                <a:gridCol w="491747"/>
                <a:gridCol w="491747"/>
                <a:gridCol w="491747"/>
                <a:gridCol w="491747"/>
                <a:gridCol w="491747"/>
              </a:tblGrid>
              <a:tr h="858695">
                <a:tc>
                  <a:txBody>
                    <a:bodyPr/>
                    <a:lstStyle/>
                    <a:p>
                      <a:pPr marL="0" marR="0" algn="ctr">
                        <a:spcBef>
                          <a:spcPts val="0"/>
                        </a:spcBef>
                        <a:spcAft>
                          <a:spcPts val="0"/>
                        </a:spcAft>
                      </a:pPr>
                      <a:r>
                        <a:rPr lang="en-US" sz="1200" dirty="0">
                          <a:effectLst/>
                        </a:rPr>
                        <a:t>Goal</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dirty="0">
                          <a:effectLst/>
                        </a:rPr>
                        <a:t>Strategies</a:t>
                      </a:r>
                      <a:endParaRPr lang="en-US" sz="1200" dirty="0">
                        <a:effectLst/>
                        <a:latin typeface="Calibri" charset="0"/>
                        <a:ea typeface="Calibri" charset="0"/>
                        <a:cs typeface="Times New Roman" charset="0"/>
                      </a:endParaRPr>
                    </a:p>
                  </a:txBody>
                  <a:tcPr marL="46897" marR="46897" marT="0" marB="0" anchor="ctr"/>
                </a:tc>
                <a:tc>
                  <a:txBody>
                    <a:bodyPr/>
                    <a:lstStyle/>
                    <a:p>
                      <a:pPr marL="0" marR="0" algn="ctr">
                        <a:spcBef>
                          <a:spcPts val="0"/>
                        </a:spcBef>
                        <a:spcAft>
                          <a:spcPts val="0"/>
                        </a:spcAft>
                      </a:pPr>
                      <a:r>
                        <a:rPr lang="en-US" sz="1200">
                          <a:effectLst/>
                        </a:rPr>
                        <a:t>Target Group</a:t>
                      </a:r>
                      <a:endParaRPr lang="en-US" sz="1200">
                        <a:effectLst/>
                        <a:latin typeface="Calibri" charset="0"/>
                        <a:ea typeface="Calibri" charset="0"/>
                        <a:cs typeface="Times New Roman" charset="0"/>
                      </a:endParaRPr>
                    </a:p>
                  </a:txBody>
                  <a:tcPr marL="46897" marR="46897" marT="0" marB="0" anchor="ctr"/>
                </a:tc>
                <a:tc>
                  <a:txBody>
                    <a:bodyPr/>
                    <a:lstStyle/>
                    <a:p>
                      <a:pPr marL="71755" marR="71755" algn="ctr">
                        <a:spcBef>
                          <a:spcPts val="0"/>
                        </a:spcBef>
                        <a:spcAft>
                          <a:spcPts val="0"/>
                        </a:spcAft>
                      </a:pPr>
                      <a:r>
                        <a:rPr lang="en-US" sz="1200">
                          <a:effectLst/>
                        </a:rPr>
                        <a:t>HS / CTE</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a:effectLst/>
                        </a:rPr>
                        <a:t>2-year HE</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a:effectLst/>
                        </a:rPr>
                        <a:t>4-year HE</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a:effectLst/>
                        </a:rPr>
                        <a:t>Non-profits</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a:effectLst/>
                        </a:rPr>
                        <a:t>Employers</a:t>
                      </a:r>
                      <a:endParaRPr lang="en-US" sz="1200">
                        <a:effectLst/>
                        <a:latin typeface="Calibri" charset="0"/>
                        <a:ea typeface="Calibri" charset="0"/>
                        <a:cs typeface="Times New Roman" charset="0"/>
                      </a:endParaRPr>
                    </a:p>
                  </a:txBody>
                  <a:tcPr marL="46897" marR="46897" marT="0" marB="0" vert="vert270" anchor="ctr"/>
                </a:tc>
                <a:tc>
                  <a:txBody>
                    <a:bodyPr/>
                    <a:lstStyle/>
                    <a:p>
                      <a:pPr marL="71755" marR="71755" algn="ctr">
                        <a:spcBef>
                          <a:spcPts val="0"/>
                        </a:spcBef>
                        <a:spcAft>
                          <a:spcPts val="0"/>
                        </a:spcAft>
                      </a:pPr>
                      <a:r>
                        <a:rPr lang="en-US" sz="1200" dirty="0">
                          <a:effectLst/>
                        </a:rPr>
                        <a:t>Gov’t</a:t>
                      </a:r>
                      <a:endParaRPr lang="en-US" sz="1200" dirty="0">
                        <a:effectLst/>
                        <a:latin typeface="Calibri" charset="0"/>
                        <a:ea typeface="Calibri" charset="0"/>
                        <a:cs typeface="Times New Roman" charset="0"/>
                      </a:endParaRPr>
                    </a:p>
                  </a:txBody>
                  <a:tcPr marL="46897" marR="46897" marT="0" marB="0" vert="vert270" anchor="ctr"/>
                </a:tc>
              </a:tr>
              <a:tr h="724445">
                <a:tc>
                  <a:txBody>
                    <a:bodyPr/>
                    <a:lstStyle/>
                    <a:p>
                      <a:pPr marL="342900" marR="0" lvl="0" indent="-342900" algn="l">
                        <a:spcBef>
                          <a:spcPts val="0"/>
                        </a:spcBef>
                        <a:spcAft>
                          <a:spcPts val="0"/>
                        </a:spcAft>
                        <a:buFont typeface="+mj-lt"/>
                        <a:buAutoNum type="arabicPeriod" startAt="7"/>
                      </a:pPr>
                      <a:r>
                        <a:rPr lang="en-US" sz="1200" b="1" dirty="0">
                          <a:solidFill>
                            <a:srgbClr val="FFFFFF"/>
                          </a:solidFill>
                          <a:effectLst/>
                          <a:latin typeface="Calibri" charset="0"/>
                          <a:ea typeface="Calibri" charset="0"/>
                          <a:cs typeface="Times New Roman" charset="0"/>
                        </a:rPr>
                        <a:t>Increase affordability</a:t>
                      </a:r>
                      <a:endParaRPr lang="en-US" sz="1200" dirty="0">
                        <a:effectLst/>
                        <a:latin typeface="Calibri" charset="0"/>
                        <a:ea typeface="Calibri" charset="0"/>
                        <a:cs typeface="Times New Roman" charset="0"/>
                      </a:endParaRPr>
                    </a:p>
                  </a:txBody>
                  <a:tcPr marL="68580" marR="68580" marT="0" marB="0" anchor="ctr"/>
                </a:tc>
                <a:tc>
                  <a:txBody>
                    <a:bodyPr/>
                    <a:lstStyle/>
                    <a:p>
                      <a:pPr marL="342900" marR="0" lvl="0" indent="-342900" algn="l">
                        <a:spcBef>
                          <a:spcPts val="0"/>
                        </a:spcBef>
                        <a:spcAft>
                          <a:spcPts val="0"/>
                        </a:spcAft>
                        <a:buFont typeface="Arial" charset="0"/>
                        <a:buChar char="•"/>
                        <a:tabLst>
                          <a:tab pos="228600" algn="l"/>
                          <a:tab pos="457200" algn="l"/>
                        </a:tabLst>
                      </a:pPr>
                      <a:r>
                        <a:rPr lang="en-US" sz="1200" b="0" dirty="0">
                          <a:solidFill>
                            <a:schemeClr val="tx1"/>
                          </a:solidFill>
                          <a:effectLst/>
                          <a:latin typeface="Calibri" charset="0"/>
                          <a:ea typeface="Calibri" charset="0"/>
                          <a:cs typeface="Times New Roman" charset="0"/>
                        </a:rPr>
                        <a:t>Student loan forgiveness partnerships for employees/ educational benefit</a:t>
                      </a:r>
                    </a:p>
                    <a:p>
                      <a:pPr marL="342900" marR="0" lvl="0" indent="-342900" algn="l">
                        <a:spcBef>
                          <a:spcPts val="0"/>
                        </a:spcBef>
                        <a:spcAft>
                          <a:spcPts val="0"/>
                        </a:spcAft>
                        <a:buFont typeface="Arial" charset="0"/>
                        <a:buChar char="•"/>
                        <a:tabLst>
                          <a:tab pos="228600" algn="l"/>
                          <a:tab pos="457200" algn="l"/>
                        </a:tabLst>
                      </a:pPr>
                      <a:r>
                        <a:rPr lang="en-US" sz="1200" b="0" dirty="0">
                          <a:solidFill>
                            <a:schemeClr val="tx1"/>
                          </a:solidFill>
                          <a:effectLst/>
                          <a:latin typeface="Calibri" charset="0"/>
                          <a:ea typeface="Calibri" charset="0"/>
                          <a:cs typeface="Times New Roman" charset="0"/>
                        </a:rPr>
                        <a:t>Support scholarships for target groups</a:t>
                      </a:r>
                    </a:p>
                    <a:p>
                      <a:pPr marL="342900" marR="0" lvl="0" indent="-342900" algn="l">
                        <a:spcBef>
                          <a:spcPts val="0"/>
                        </a:spcBef>
                        <a:spcAft>
                          <a:spcPts val="0"/>
                        </a:spcAft>
                        <a:buFont typeface="Arial" charset="0"/>
                        <a:buChar char="•"/>
                        <a:tabLst>
                          <a:tab pos="228600" algn="l"/>
                          <a:tab pos="457200" algn="l"/>
                        </a:tabLst>
                      </a:pPr>
                      <a:r>
                        <a:rPr lang="en-US" sz="1200" b="0" dirty="0">
                          <a:solidFill>
                            <a:schemeClr val="tx1"/>
                          </a:solidFill>
                          <a:effectLst/>
                          <a:latin typeface="Calibri" charset="0"/>
                          <a:ea typeface="Calibri" charset="0"/>
                          <a:cs typeface="Times New Roman" charset="0"/>
                        </a:rPr>
                        <a:t>Support increase in state funding for higher education</a:t>
                      </a:r>
                    </a:p>
                  </a:txBody>
                  <a:tcPr marL="68580" marR="68580" marT="0" marB="0" anchor="ctr"/>
                </a:tc>
                <a:tc>
                  <a:txBody>
                    <a:bodyPr/>
                    <a:lstStyle/>
                    <a:p>
                      <a:pPr marL="0" marR="0" algn="l">
                        <a:spcBef>
                          <a:spcPts val="0"/>
                        </a:spcBef>
                        <a:spcAft>
                          <a:spcPts val="0"/>
                        </a:spcAft>
                      </a:pPr>
                      <a:r>
                        <a:rPr lang="en-US" sz="1200" b="0" dirty="0">
                          <a:solidFill>
                            <a:schemeClr val="tx1"/>
                          </a:solidFill>
                          <a:effectLst/>
                          <a:latin typeface="Calibri" charset="0"/>
                          <a:ea typeface="Calibri" charset="0"/>
                          <a:cs typeface="Times New Roman" charset="0"/>
                        </a:rPr>
                        <a:t>Adults with no credential; traditional age NH students</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 </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 </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c>
                  <a:txBody>
                    <a:bodyPr/>
                    <a:lstStyle/>
                    <a:p>
                      <a:pPr marL="0" marR="0" algn="ctr">
                        <a:spcBef>
                          <a:spcPts val="0"/>
                        </a:spcBef>
                        <a:spcAft>
                          <a:spcPts val="0"/>
                        </a:spcAft>
                      </a:pPr>
                      <a:r>
                        <a:rPr lang="en-US" sz="1200" b="0" dirty="0">
                          <a:solidFill>
                            <a:schemeClr val="tx1"/>
                          </a:solidFill>
                          <a:effectLst/>
                          <a:latin typeface="Calibri" charset="0"/>
                          <a:ea typeface="Calibri" charset="0"/>
                          <a:cs typeface="Times New Roman" charset="0"/>
                        </a:rPr>
                        <a:t>X</a:t>
                      </a:r>
                    </a:p>
                  </a:txBody>
                  <a:tcPr marL="68580" marR="68580" marT="0" marB="0" anchor="ctr"/>
                </a:tc>
              </a:tr>
            </a:tbl>
          </a:graphicData>
        </a:graphic>
      </p:graphicFrame>
    </p:spTree>
    <p:extLst>
      <p:ext uri="{BB962C8B-B14F-4D97-AF65-F5344CB8AC3E}">
        <p14:creationId xmlns:p14="http://schemas.microsoft.com/office/powerpoint/2010/main" val="310125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Structural Support to Sustain 65x25</a:t>
            </a:r>
            <a:endParaRPr lang="en-US" cap="small" dirty="0"/>
          </a:p>
        </p:txBody>
      </p:sp>
      <p:sp>
        <p:nvSpPr>
          <p:cNvPr id="3" name="Content Placeholder 2"/>
          <p:cNvSpPr>
            <a:spLocks noGrp="1"/>
          </p:cNvSpPr>
          <p:nvPr>
            <p:ph idx="1"/>
          </p:nvPr>
        </p:nvSpPr>
        <p:spPr/>
        <p:txBody>
          <a:bodyPr/>
          <a:lstStyle/>
          <a:p>
            <a:r>
              <a:rPr lang="en-US" dirty="0" smtClean="0"/>
              <a:t>A </a:t>
            </a:r>
            <a:r>
              <a:rPr lang="en-US" dirty="0"/>
              <a:t>visible and credible business-led </a:t>
            </a:r>
            <a:r>
              <a:rPr lang="en-US" dirty="0" smtClean="0"/>
              <a:t>initiative that:</a:t>
            </a:r>
          </a:p>
          <a:p>
            <a:pPr lvl="1"/>
            <a:r>
              <a:rPr lang="en-US" dirty="0" smtClean="0"/>
              <a:t>Has a steering committee comprised of representatives from partner entities </a:t>
            </a:r>
            <a:r>
              <a:rPr lang="en-US" smtClean="0"/>
              <a:t>in order to </a:t>
            </a:r>
            <a:r>
              <a:rPr lang="en-US" dirty="0" smtClean="0"/>
              <a:t>set overall goals and strategies for implementing recommendations from the 65x25 work groups</a:t>
            </a:r>
          </a:p>
          <a:p>
            <a:pPr lvl="1"/>
            <a:r>
              <a:rPr lang="en-US" dirty="0" smtClean="0"/>
              <a:t>Has staff able to carry out strategies</a:t>
            </a:r>
          </a:p>
          <a:p>
            <a:pPr lvl="1"/>
            <a:r>
              <a:rPr lang="en-US" dirty="0" smtClean="0"/>
              <a:t>Includes a public report-out mechanism to inform on progress toward goals</a:t>
            </a:r>
          </a:p>
          <a:p>
            <a:pPr lvl="1"/>
            <a:r>
              <a:rPr lang="en-US" dirty="0" smtClean="0"/>
              <a:t>Develops and implements a communications/marketing plan</a:t>
            </a:r>
          </a:p>
          <a:p>
            <a:pPr lvl="1"/>
            <a:r>
              <a:rPr lang="en-US" dirty="0" smtClean="0"/>
              <a:t>Is a source for collecting and interpreting data</a:t>
            </a:r>
          </a:p>
          <a:p>
            <a:pPr lvl="1"/>
            <a:r>
              <a:rPr lang="en-US" dirty="0" smtClean="0"/>
              <a:t>Has sufficient corporate/foundation support to hire staff and secure data collection</a:t>
            </a:r>
            <a:endParaRPr lang="en-US" dirty="0"/>
          </a:p>
        </p:txBody>
      </p:sp>
    </p:spTree>
    <p:extLst>
      <p:ext uri="{BB962C8B-B14F-4D97-AF65-F5344CB8AC3E}">
        <p14:creationId xmlns:p14="http://schemas.microsoft.com/office/powerpoint/2010/main" val="1854823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smtClean="0"/>
              <a:t>Recommendations of the 65x25 Workgroup</a:t>
            </a:r>
            <a:endParaRPr lang="en-US" cap="small" dirty="0"/>
          </a:p>
        </p:txBody>
      </p:sp>
      <p:sp>
        <p:nvSpPr>
          <p:cNvPr id="3" name="Content Placeholder 2"/>
          <p:cNvSpPr>
            <a:spLocks noGrp="1"/>
          </p:cNvSpPr>
          <p:nvPr>
            <p:ph idx="1"/>
          </p:nvPr>
        </p:nvSpPr>
        <p:spPr/>
        <p:txBody>
          <a:bodyPr/>
          <a:lstStyle/>
          <a:p>
            <a:r>
              <a:rPr lang="en-US" dirty="0" smtClean="0"/>
              <a:t>To approve:</a:t>
            </a:r>
          </a:p>
          <a:p>
            <a:pPr lvl="1"/>
            <a:r>
              <a:rPr lang="en-US" dirty="0"/>
              <a:t>Definition of a high-quality postsecondary credential</a:t>
            </a:r>
          </a:p>
          <a:p>
            <a:pPr lvl="1"/>
            <a:r>
              <a:rPr lang="en-US" dirty="0"/>
              <a:t>Target populations and number of credentials to get to 65x25</a:t>
            </a:r>
          </a:p>
          <a:p>
            <a:pPr lvl="1"/>
            <a:r>
              <a:rPr lang="en-US" dirty="0"/>
              <a:t>Strategies to reach 65x25</a:t>
            </a:r>
          </a:p>
          <a:p>
            <a:pPr lvl="1"/>
            <a:r>
              <a:rPr lang="en-US" dirty="0"/>
              <a:t>Structure to support and sustain statewide effort to reach 65x25</a:t>
            </a:r>
          </a:p>
        </p:txBody>
      </p:sp>
    </p:spTree>
    <p:extLst>
      <p:ext uri="{BB962C8B-B14F-4D97-AF65-F5344CB8AC3E}">
        <p14:creationId xmlns:p14="http://schemas.microsoft.com/office/powerpoint/2010/main" val="1173491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532412"/>
          </a:xfrm>
        </p:spPr>
        <p:txBody>
          <a:bodyPr>
            <a:normAutofit/>
          </a:bodyPr>
          <a:lstStyle/>
          <a:p>
            <a:pPr>
              <a:spcAft>
                <a:spcPts val="600"/>
              </a:spcAft>
            </a:pPr>
            <a:r>
              <a:rPr lang="en-US" sz="2400" dirty="0"/>
              <a:t>New Hampshire’s citizens have the </a:t>
            </a:r>
            <a:r>
              <a:rPr lang="en-US" sz="2400" dirty="0" smtClean="0"/>
              <a:t>education </a:t>
            </a:r>
            <a:r>
              <a:rPr lang="en-US" sz="2400" dirty="0"/>
              <a:t>necessary to meet their life goals, as well as the current and future economic needs of the </a:t>
            </a:r>
            <a:r>
              <a:rPr lang="en-US" sz="2400" dirty="0" smtClean="0"/>
              <a:t>state</a:t>
            </a:r>
          </a:p>
          <a:p>
            <a:pPr>
              <a:spcAft>
                <a:spcPts val="600"/>
              </a:spcAft>
            </a:pPr>
            <a:r>
              <a:rPr lang="en-US" sz="2400" dirty="0" smtClean="0"/>
              <a:t>65</a:t>
            </a:r>
            <a:r>
              <a:rPr lang="en-US" sz="2400" dirty="0"/>
              <a:t>% of 25-64 year </a:t>
            </a:r>
            <a:r>
              <a:rPr lang="en-US" sz="2400" dirty="0" smtClean="0"/>
              <a:t>olds </a:t>
            </a:r>
            <a:r>
              <a:rPr lang="en-US" sz="2400" dirty="0"/>
              <a:t>will have a </a:t>
            </a:r>
            <a:r>
              <a:rPr lang="en-US" sz="2400" u="sng" dirty="0"/>
              <a:t>high-quality</a:t>
            </a:r>
            <a:r>
              <a:rPr lang="en-US" sz="2400" dirty="0"/>
              <a:t> </a:t>
            </a:r>
            <a:r>
              <a:rPr lang="en-US" sz="2400" u="sng" dirty="0"/>
              <a:t>postsecondary</a:t>
            </a:r>
            <a:r>
              <a:rPr lang="en-US" sz="2400" dirty="0"/>
              <a:t> credential by </a:t>
            </a:r>
            <a:r>
              <a:rPr lang="en-US" sz="2400" dirty="0" smtClean="0"/>
              <a:t>2025</a:t>
            </a:r>
          </a:p>
          <a:p>
            <a:endParaRPr lang="en-US" sz="1400" dirty="0"/>
          </a:p>
        </p:txBody>
      </p:sp>
      <p:pic>
        <p:nvPicPr>
          <p:cNvPr id="4" name="Picture 3" descr="below_image_op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62" y="4358476"/>
            <a:ext cx="6006876" cy="2208825"/>
          </a:xfrm>
          <a:prstGeom prst="rect">
            <a:avLst/>
          </a:prstGeom>
        </p:spPr>
      </p:pic>
      <p:sp>
        <p:nvSpPr>
          <p:cNvPr id="6" name="Title 9"/>
          <p:cNvSpPr txBox="1">
            <a:spLocks/>
          </p:cNvSpPr>
          <p:nvPr/>
        </p:nvSpPr>
        <p:spPr>
          <a:xfrm>
            <a:off x="457200" y="27328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baseline="0">
                <a:solidFill>
                  <a:srgbClr val="D0904C"/>
                </a:solidFill>
                <a:latin typeface="Minion Pro"/>
                <a:ea typeface="+mj-ea"/>
                <a:cs typeface="Minion Pro"/>
              </a:defRPr>
            </a:lvl1pPr>
          </a:lstStyle>
          <a:p>
            <a:r>
              <a:rPr lang="en-US" cap="small" dirty="0" smtClean="0">
                <a:latin typeface="Times New Roman" panose="02020603050405020304" pitchFamily="18" charset="0"/>
                <a:cs typeface="Times New Roman" panose="02020603050405020304" pitchFamily="18" charset="0"/>
              </a:rPr>
              <a:t>The Result &amp; Goal Statements</a:t>
            </a:r>
            <a:endParaRPr lang="en-US" cap="sm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420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74638"/>
            <a:ext cx="2286000" cy="5821362"/>
          </a:xfrm>
        </p:spPr>
        <p:txBody>
          <a:bodyPr/>
          <a:lstStyle/>
          <a:p>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68% of NH jobs will require postsecondary education – compared to the national estimate of 65%</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r>
              <a:rPr lang="en-US" sz="2400">
                <a:latin typeface="Franklin Gothic Book" charset="0"/>
                <a:ea typeface="ＭＳ Ｐゴシック" charset="0"/>
                <a:cs typeface="ＭＳ Ｐゴシック" charset="0"/>
              </a:rPr>
              <a:t/>
            </a:r>
            <a:br>
              <a:rPr lang="en-US" sz="2400">
                <a:latin typeface="Franklin Gothic Book" charset="0"/>
                <a:ea typeface="ＭＳ Ｐゴシック" charset="0"/>
                <a:cs typeface="ＭＳ Ｐゴシック" charset="0"/>
              </a:rPr>
            </a:br>
            <a:endParaRPr lang="en-US" sz="2400">
              <a:latin typeface="Franklin Gothic Book" charset="0"/>
              <a:ea typeface="ＭＳ Ｐゴシック" charset="0"/>
              <a:cs typeface="ＭＳ Ｐゴシック" charset="0"/>
            </a:endParaRPr>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76200"/>
            <a:ext cx="6324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87386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86007" y="109760"/>
            <a:ext cx="8056068" cy="6020214"/>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1281603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106" y="764275"/>
            <a:ext cx="8700840" cy="4906489"/>
          </a:xfrm>
        </p:spPr>
      </p:pic>
    </p:spTree>
    <p:extLst>
      <p:ext uri="{BB962C8B-B14F-4D97-AF65-F5344CB8AC3E}">
        <p14:creationId xmlns:p14="http://schemas.microsoft.com/office/powerpoint/2010/main" val="1288474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Hampshire’s Population By Age Distribution</a:t>
            </a:r>
            <a:endParaRPr lang="en-US"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571108"/>
            <a:ext cx="8229600" cy="990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baseline="0">
                <a:solidFill>
                  <a:srgbClr val="D0904C"/>
                </a:solidFill>
                <a:latin typeface="Minion Pro"/>
                <a:ea typeface="+mj-ea"/>
                <a:cs typeface="Minion Pro"/>
              </a:defRPr>
            </a:lvl1pPr>
          </a:lstStyle>
          <a:p>
            <a:endParaRPr lang="en-US" altLang="en-US" dirty="0" smtClean="0"/>
          </a:p>
        </p:txBody>
      </p:sp>
      <p:graphicFrame>
        <p:nvGraphicFramePr>
          <p:cNvPr id="5" name="Content Placeholder 3"/>
          <p:cNvGraphicFramePr>
            <a:graphicFrameLocks/>
          </p:cNvGraphicFramePr>
          <p:nvPr>
            <p:extLst>
              <p:ext uri="{D42A27DB-BD31-4B8C-83A1-F6EECF244321}">
                <p14:modId xmlns:p14="http://schemas.microsoft.com/office/powerpoint/2010/main" val="3003090595"/>
              </p:ext>
            </p:extLst>
          </p:nvPr>
        </p:nvGraphicFramePr>
        <p:xfrm>
          <a:off x="458787" y="1459058"/>
          <a:ext cx="8228013" cy="4572000"/>
        </p:xfrm>
        <a:graphic>
          <a:graphicData uri="http://schemas.openxmlformats.org/presentationml/2006/ole">
            <mc:AlternateContent xmlns:mc="http://schemas.openxmlformats.org/markup-compatibility/2006">
              <mc:Choice xmlns:v="urn:schemas-microsoft-com:vml" Requires="v">
                <p:oleObj spid="_x0000_s2060" r:id="rId3" imgW="8327858" imgH="4627265" progId="Excel.Chart.8">
                  <p:embed/>
                </p:oleObj>
              </mc:Choice>
              <mc:Fallback>
                <p:oleObj r:id="rId3" imgW="8327858"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 y="1459058"/>
                        <a:ext cx="8228013" cy="4572000"/>
                      </a:xfrm>
                      <a:prstGeom prst="rect">
                        <a:avLst/>
                      </a:prstGeom>
                      <a:noFill/>
                      <a:ln>
                        <a:solidFill>
                          <a:schemeClr val="bg1">
                            <a:lumMod val="85000"/>
                          </a:schemeClr>
                        </a:solidFill>
                      </a:ln>
                      <a:extLst/>
                    </p:spPr>
                  </p:pic>
                </p:oleObj>
              </mc:Fallback>
            </mc:AlternateContent>
          </a:graphicData>
        </a:graphic>
      </p:graphicFrame>
    </p:spTree>
    <p:extLst>
      <p:ext uri="{BB962C8B-B14F-4D97-AF65-F5344CB8AC3E}">
        <p14:creationId xmlns:p14="http://schemas.microsoft.com/office/powerpoint/2010/main" val="247922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Hampshire’s Population Change Pattern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9983282"/>
              </p:ext>
            </p:extLst>
          </p:nvPr>
        </p:nvGraphicFramePr>
        <p:xfrm>
          <a:off x="1179365" y="1600200"/>
          <a:ext cx="6785269" cy="3770313"/>
        </p:xfrm>
        <a:graphic>
          <a:graphicData uri="http://schemas.openxmlformats.org/presentationml/2006/ole">
            <mc:AlternateContent xmlns:mc="http://schemas.openxmlformats.org/markup-compatibility/2006">
              <mc:Choice xmlns:v="urn:schemas-microsoft-com:vml" Requires="v">
                <p:oleObj spid="_x0000_s3083" r:id="rId3" imgW="8327858" imgH="4627265" progId="Excel.Sheet.8">
                  <p:embed/>
                </p:oleObj>
              </mc:Choice>
              <mc:Fallback>
                <p:oleObj r:id="rId3" imgW="8327858" imgH="4627265"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365" y="1600200"/>
                        <a:ext cx="6785269"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504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0477"/>
          </a:xfrm>
        </p:spPr>
        <p:txBody>
          <a:bodyPr>
            <a:normAutofit/>
          </a:bodyPr>
          <a:lstStyle/>
          <a:p>
            <a:r>
              <a:rPr lang="en-US" sz="2800" cap="small" dirty="0" smtClean="0"/>
              <a:t>Return on Investment after Reaching Goal</a:t>
            </a:r>
            <a:endParaRPr lang="en-US" sz="2800" cap="small" dirty="0"/>
          </a:p>
        </p:txBody>
      </p:sp>
      <p:pic>
        <p:nvPicPr>
          <p:cNvPr id="4" name="Content Placeholder 3" descr="Screen Shot 2015-06-04 at 9.32.59 AM.png"/>
          <p:cNvPicPr>
            <a:picLocks noGrp="1" noChangeAspect="1"/>
          </p:cNvPicPr>
          <p:nvPr>
            <p:ph idx="1"/>
          </p:nvPr>
        </p:nvPicPr>
        <p:blipFill>
          <a:blip r:embed="rId3">
            <a:extLst>
              <a:ext uri="{28A0092B-C50C-407E-A947-70E740481C1C}">
                <a14:useLocalDpi xmlns:a14="http://schemas.microsoft.com/office/drawing/2010/main" val="0"/>
              </a:ext>
            </a:extLst>
          </a:blip>
          <a:srcRect l="-16178" r="-16178"/>
          <a:stretch>
            <a:fillRect/>
          </a:stretch>
        </p:blipFill>
        <p:spPr>
          <a:xfrm>
            <a:off x="-707603" y="925115"/>
            <a:ext cx="10549039" cy="5801565"/>
          </a:xfrm>
        </p:spPr>
      </p:pic>
    </p:spTree>
    <p:extLst>
      <p:ext uri="{BB962C8B-B14F-4D97-AF65-F5344CB8AC3E}">
        <p14:creationId xmlns:p14="http://schemas.microsoft.com/office/powerpoint/2010/main" val="148388289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4891</TotalTime>
  <Words>2192</Words>
  <Application>Microsoft Office PowerPoint</Application>
  <PresentationFormat>On-screen Show (4:3)</PresentationFormat>
  <Paragraphs>371</Paragraphs>
  <Slides>25</Slides>
  <Notes>21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25</vt:i4>
      </vt:variant>
    </vt:vector>
  </HeadingPairs>
  <TitlesOfParts>
    <vt:vector size="29" baseType="lpstr">
      <vt:lpstr>Office Theme</vt:lpstr>
      <vt:lpstr>Equity</vt:lpstr>
      <vt:lpstr>Microsoft Excel Chart</vt:lpstr>
      <vt:lpstr>Microsoft Excel 97-2003 Worksheet</vt:lpstr>
      <vt:lpstr>65x25 Work Group Recommendations June 27, 2016</vt:lpstr>
      <vt:lpstr>Objective</vt:lpstr>
      <vt:lpstr>PowerPoint Presentation</vt:lpstr>
      <vt:lpstr>         68% of NH jobs will require postsecondary education – compared to the national estimate of 65%     </vt:lpstr>
      <vt:lpstr>PowerPoint Presentation</vt:lpstr>
      <vt:lpstr>PowerPoint Presentation</vt:lpstr>
      <vt:lpstr>New Hampshire’s Population By Age Distribution</vt:lpstr>
      <vt:lpstr>New Hampshire’s Population Change Pattern</vt:lpstr>
      <vt:lpstr>Return on Investment after Reaching Goal</vt:lpstr>
      <vt:lpstr>Focusing on Some College, No Degree</vt:lpstr>
      <vt:lpstr>Progress Toward the Goal</vt:lpstr>
      <vt:lpstr>Defining “High-Quality Postsecondary Credential” </vt:lpstr>
      <vt:lpstr>Measures of Success</vt:lpstr>
      <vt:lpstr>Number of Credentialed Adults Needed in NH by 2025: 454,019</vt:lpstr>
      <vt:lpstr>Number of ADDITIONAL Credentials  Needed in NH by 2025: 83,819</vt:lpstr>
      <vt:lpstr>2013-14 NH Credentials Awarded by Sector: 20,768</vt:lpstr>
      <vt:lpstr>Breaking Down 84,000 Credentials</vt:lpstr>
      <vt:lpstr>Breaking Down 84,000 Credentials</vt:lpstr>
      <vt:lpstr>Breaking It Down by Target Population</vt:lpstr>
      <vt:lpstr>Strategies to Achieve 65x25</vt:lpstr>
      <vt:lpstr>Achieving 65x25</vt:lpstr>
      <vt:lpstr>Achieving 65x25 (cont.)</vt:lpstr>
      <vt:lpstr>Achieving 65x25 (cont.)</vt:lpstr>
      <vt:lpstr>Structural Support to Sustain 65x25</vt:lpstr>
      <vt:lpstr>Recommendations of the 65x25 Workgroup</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Kendra Flesner</dc:creator>
  <cp:lastModifiedBy>MacKay,  Edward</cp:lastModifiedBy>
  <cp:revision>100</cp:revision>
  <cp:lastPrinted>2016-06-26T13:22:47Z</cp:lastPrinted>
  <dcterms:created xsi:type="dcterms:W3CDTF">2013-12-18T16:00:10Z</dcterms:created>
  <dcterms:modified xsi:type="dcterms:W3CDTF">2016-06-27T14:49:07Z</dcterms:modified>
</cp:coreProperties>
</file>